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2.jpg" ContentType="image/jpg"/>
  <Override PartName="/ppt/media/image23.jpg" ContentType="image/jpg"/>
  <Override PartName="/ppt/media/image26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  <p:sldMasterId id="2147483714" r:id="rId3"/>
  </p:sldMasterIdLst>
  <p:notesMasterIdLst>
    <p:notesMasterId r:id="rId24"/>
  </p:notesMasterIdLst>
  <p:sldIdLst>
    <p:sldId id="256" r:id="rId4"/>
    <p:sldId id="257" r:id="rId5"/>
    <p:sldId id="325" r:id="rId6"/>
    <p:sldId id="306" r:id="rId7"/>
    <p:sldId id="315" r:id="rId8"/>
    <p:sldId id="326" r:id="rId9"/>
    <p:sldId id="317" r:id="rId10"/>
    <p:sldId id="258" r:id="rId11"/>
    <p:sldId id="318" r:id="rId12"/>
    <p:sldId id="324" r:id="rId13"/>
    <p:sldId id="264" r:id="rId14"/>
    <p:sldId id="319" r:id="rId15"/>
    <p:sldId id="279" r:id="rId16"/>
    <p:sldId id="280" r:id="rId17"/>
    <p:sldId id="284" r:id="rId18"/>
    <p:sldId id="329" r:id="rId19"/>
    <p:sldId id="322" r:id="rId20"/>
    <p:sldId id="328" r:id="rId21"/>
    <p:sldId id="263" r:id="rId22"/>
    <p:sldId id="3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B42626"/>
    <a:srgbClr val="D32F2E"/>
    <a:srgbClr val="ED9901"/>
    <a:srgbClr val="D0390A"/>
    <a:srgbClr val="F4521E"/>
    <a:srgbClr val="FFFFFF"/>
    <a:srgbClr val="FDA301"/>
    <a:srgbClr val="008679"/>
    <a:srgbClr val="009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DAA8F0-C67C-454E-B8D1-EC4CC5A041CA}" type="doc">
      <dgm:prSet loTypeId="urn:microsoft.com/office/officeart/2009/layout/ReverseList" loCatId="relationship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AB687FA-4841-4697-8542-DA0B50698154}">
      <dgm:prSet phldrT="[Text]"/>
      <dgm:spPr/>
      <dgm:t>
        <a:bodyPr/>
        <a:lstStyle/>
        <a:p>
          <a:pPr algn="ctr"/>
          <a:endParaRPr lang="en-US" b="1" dirty="0" smtClean="0">
            <a:latin typeface="Agency FB" panose="020B0503020202020204" pitchFamily="34" charset="0"/>
            <a:cs typeface="Times New Roman" panose="02020603050405020304" pitchFamily="18" charset="0"/>
          </a:endParaRPr>
        </a:p>
        <a:p>
          <a:pPr algn="ctr"/>
          <a:r>
            <a:rPr lang="en-US" b="1" dirty="0" smtClean="0">
              <a:latin typeface="Agency FB" panose="020B0503020202020204" pitchFamily="34" charset="0"/>
              <a:cs typeface="Times New Roman" panose="02020603050405020304" pitchFamily="18" charset="0"/>
            </a:rPr>
            <a:t>Direct method</a:t>
          </a:r>
          <a:endParaRPr lang="en-US" b="1" dirty="0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6ADD965D-7ADE-4D79-932B-B065BEF2DD2D}" type="parTrans" cxnId="{3DE53BB1-A96C-46DD-BE29-3B817A704BC8}">
      <dgm:prSet/>
      <dgm:spPr/>
      <dgm:t>
        <a:bodyPr/>
        <a:lstStyle/>
        <a:p>
          <a:pPr algn="ctr"/>
          <a:endParaRPr lang="en-US" b="1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D94047FD-9630-4FCF-A7EB-2DF011759F84}" type="sibTrans" cxnId="{3DE53BB1-A96C-46DD-BE29-3B817A704BC8}">
      <dgm:prSet/>
      <dgm:spPr/>
      <dgm:t>
        <a:bodyPr/>
        <a:lstStyle/>
        <a:p>
          <a:pPr algn="ctr"/>
          <a:endParaRPr lang="en-US" b="1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61B44497-FD4E-413B-BE5C-0B02173503C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 algn="ctr"/>
          <a:endParaRPr lang="en-US" b="1" dirty="0" smtClean="0">
            <a:latin typeface="Agency FB" panose="020B0503020202020204" pitchFamily="34" charset="0"/>
            <a:cs typeface="Times New Roman" panose="02020603050405020304" pitchFamily="18" charset="0"/>
          </a:endParaRPr>
        </a:p>
        <a:p>
          <a:pPr algn="ctr"/>
          <a:r>
            <a:rPr lang="en-US" b="1" dirty="0" smtClean="0">
              <a:latin typeface="Agency FB" panose="020B0503020202020204" pitchFamily="34" charset="0"/>
              <a:cs typeface="Times New Roman" panose="02020603050405020304" pitchFamily="18" charset="0"/>
            </a:rPr>
            <a:t>Indirect method</a:t>
          </a:r>
          <a:endParaRPr lang="en-US" b="1" dirty="0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AECCBB20-CD68-42E5-8125-58124F7FA403}" type="parTrans" cxnId="{A9EBA6BF-8870-4DDF-A52D-8A576B4EA44C}">
      <dgm:prSet/>
      <dgm:spPr/>
      <dgm:t>
        <a:bodyPr/>
        <a:lstStyle/>
        <a:p>
          <a:pPr algn="ctr"/>
          <a:endParaRPr lang="en-US" b="1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14A14F27-7C6D-4DB1-9A96-DC02CE000CCD}" type="sibTrans" cxnId="{A9EBA6BF-8870-4DDF-A52D-8A576B4EA44C}">
      <dgm:prSet/>
      <dgm:spPr/>
      <dgm:t>
        <a:bodyPr/>
        <a:lstStyle/>
        <a:p>
          <a:pPr algn="ctr"/>
          <a:endParaRPr lang="en-US" b="1">
            <a:latin typeface="Agency FB" panose="020B0503020202020204" pitchFamily="34" charset="0"/>
            <a:cs typeface="Times New Roman" panose="02020603050405020304" pitchFamily="18" charset="0"/>
          </a:endParaRPr>
        </a:p>
      </dgm:t>
    </dgm:pt>
    <dgm:pt modelId="{2FC2DA3A-1133-4D9D-BD83-7E627F92EDED}" type="pres">
      <dgm:prSet presAssocID="{96DAA8F0-C67C-454E-B8D1-EC4CC5A041CA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822F813-54FF-4D35-A214-3855EB44E585}" type="pres">
      <dgm:prSet presAssocID="{96DAA8F0-C67C-454E-B8D1-EC4CC5A041CA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E337E-148E-4322-B209-6C0BE0BDE471}" type="pres">
      <dgm:prSet presAssocID="{96DAA8F0-C67C-454E-B8D1-EC4CC5A041CA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BD9911D0-2E1D-4259-9AAD-C4AF58646C55}" type="pres">
      <dgm:prSet presAssocID="{96DAA8F0-C67C-454E-B8D1-EC4CC5A041CA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75BD22-937D-4689-8D21-AB38A34D102E}" type="pres">
      <dgm:prSet presAssocID="{96DAA8F0-C67C-454E-B8D1-EC4CC5A041CA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EEE406C-0E67-4D0D-973D-F19A21E8748F}" type="pres">
      <dgm:prSet presAssocID="{96DAA8F0-C67C-454E-B8D1-EC4CC5A041CA}" presName="TopArrow" presStyleLbl="node1" presStyleIdx="0" presStyleCnt="2"/>
      <dgm:spPr/>
    </dgm:pt>
    <dgm:pt modelId="{A81BB6FC-EB35-4436-BEE4-A3068EFB5AD8}" type="pres">
      <dgm:prSet presAssocID="{96DAA8F0-C67C-454E-B8D1-EC4CC5A041CA}" presName="BottomArrow" presStyleLbl="node1" presStyleIdx="1" presStyleCnt="2"/>
      <dgm:spPr>
        <a:solidFill>
          <a:srgbClr val="FF9999"/>
        </a:solidFill>
      </dgm:spPr>
    </dgm:pt>
  </dgm:ptLst>
  <dgm:cxnLst>
    <dgm:cxn modelId="{A9EBA6BF-8870-4DDF-A52D-8A576B4EA44C}" srcId="{96DAA8F0-C67C-454E-B8D1-EC4CC5A041CA}" destId="{61B44497-FD4E-413B-BE5C-0B02173503CE}" srcOrd="1" destOrd="0" parTransId="{AECCBB20-CD68-42E5-8125-58124F7FA403}" sibTransId="{14A14F27-7C6D-4DB1-9A96-DC02CE000CCD}"/>
    <dgm:cxn modelId="{5EC44AB2-CCC9-4A5E-B7F8-D83AB8195460}" type="presOf" srcId="{DAB687FA-4841-4697-8542-DA0B50698154}" destId="{1822F813-54FF-4D35-A214-3855EB44E585}" srcOrd="0" destOrd="0" presId="urn:microsoft.com/office/officeart/2009/layout/ReverseList"/>
    <dgm:cxn modelId="{71CEF8F6-A0B4-41B0-A663-2B5F61C6B941}" type="presOf" srcId="{DAB687FA-4841-4697-8542-DA0B50698154}" destId="{9BAE337E-148E-4322-B209-6C0BE0BDE471}" srcOrd="1" destOrd="0" presId="urn:microsoft.com/office/officeart/2009/layout/ReverseList"/>
    <dgm:cxn modelId="{3DE53BB1-A96C-46DD-BE29-3B817A704BC8}" srcId="{96DAA8F0-C67C-454E-B8D1-EC4CC5A041CA}" destId="{DAB687FA-4841-4697-8542-DA0B50698154}" srcOrd="0" destOrd="0" parTransId="{6ADD965D-7ADE-4D79-932B-B065BEF2DD2D}" sibTransId="{D94047FD-9630-4FCF-A7EB-2DF011759F84}"/>
    <dgm:cxn modelId="{8A6AA7C7-C4A6-4ACA-A1FB-D9F2991DBA14}" type="presOf" srcId="{61B44497-FD4E-413B-BE5C-0B02173503CE}" destId="{BD9911D0-2E1D-4259-9AAD-C4AF58646C55}" srcOrd="0" destOrd="0" presId="urn:microsoft.com/office/officeart/2009/layout/ReverseList"/>
    <dgm:cxn modelId="{C1BF2B82-281C-40CF-A880-1665364F456D}" type="presOf" srcId="{61B44497-FD4E-413B-BE5C-0B02173503CE}" destId="{D375BD22-937D-4689-8D21-AB38A34D102E}" srcOrd="1" destOrd="0" presId="urn:microsoft.com/office/officeart/2009/layout/ReverseList"/>
    <dgm:cxn modelId="{DC71830C-D85E-4553-8EDA-EB060FE6C8A9}" type="presOf" srcId="{96DAA8F0-C67C-454E-B8D1-EC4CC5A041CA}" destId="{2FC2DA3A-1133-4D9D-BD83-7E627F92EDED}" srcOrd="0" destOrd="0" presId="urn:microsoft.com/office/officeart/2009/layout/ReverseList"/>
    <dgm:cxn modelId="{59DCB092-16B6-4F03-BB39-EF91BB2C21B0}" type="presParOf" srcId="{2FC2DA3A-1133-4D9D-BD83-7E627F92EDED}" destId="{1822F813-54FF-4D35-A214-3855EB44E585}" srcOrd="0" destOrd="0" presId="urn:microsoft.com/office/officeart/2009/layout/ReverseList"/>
    <dgm:cxn modelId="{3E9ADC80-26CA-4EBD-AF74-79C44FD8AF1B}" type="presParOf" srcId="{2FC2DA3A-1133-4D9D-BD83-7E627F92EDED}" destId="{9BAE337E-148E-4322-B209-6C0BE0BDE471}" srcOrd="1" destOrd="0" presId="urn:microsoft.com/office/officeart/2009/layout/ReverseList"/>
    <dgm:cxn modelId="{EE840344-60FD-4A8C-8328-4B3DCAC817E0}" type="presParOf" srcId="{2FC2DA3A-1133-4D9D-BD83-7E627F92EDED}" destId="{BD9911D0-2E1D-4259-9AAD-C4AF58646C55}" srcOrd="2" destOrd="0" presId="urn:microsoft.com/office/officeart/2009/layout/ReverseList"/>
    <dgm:cxn modelId="{C81434FE-26D1-4917-BDB6-58F2D3972D81}" type="presParOf" srcId="{2FC2DA3A-1133-4D9D-BD83-7E627F92EDED}" destId="{D375BD22-937D-4689-8D21-AB38A34D102E}" srcOrd="3" destOrd="0" presId="urn:microsoft.com/office/officeart/2009/layout/ReverseList"/>
    <dgm:cxn modelId="{C815C7DA-3DC4-48E1-B402-F23EE4D436DA}" type="presParOf" srcId="{2FC2DA3A-1133-4D9D-BD83-7E627F92EDED}" destId="{0EEE406C-0E67-4D0D-973D-F19A21E8748F}" srcOrd="4" destOrd="0" presId="urn:microsoft.com/office/officeart/2009/layout/ReverseList"/>
    <dgm:cxn modelId="{60862277-A259-47F4-9BF7-3FA32A9168E5}" type="presParOf" srcId="{2FC2DA3A-1133-4D9D-BD83-7E627F92EDED}" destId="{A81BB6FC-EB35-4436-BEE4-A3068EFB5AD8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E337E-148E-4322-B209-6C0BE0BDE471}">
      <dsp:nvSpPr>
        <dsp:cNvPr id="0" name=""/>
        <dsp:cNvSpPr/>
      </dsp:nvSpPr>
      <dsp:spPr>
        <a:xfrm rot="16200000">
          <a:off x="845725" y="1362284"/>
          <a:ext cx="2884662" cy="1762834"/>
        </a:xfrm>
        <a:prstGeom prst="round2SameRect">
          <a:avLst>
            <a:gd name="adj1" fmla="val 16670"/>
            <a:gd name="adj2" fmla="val 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44780" tIns="241300" rIns="217170" bIns="24130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b="1" kern="1200" dirty="0" smtClean="0">
            <a:latin typeface="Agency FB" panose="020B0503020202020204" pitchFamily="34" charset="0"/>
            <a:cs typeface="Times New Roman" panose="02020603050405020304" pitchFamily="18" charset="0"/>
          </a:endParaRP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latin typeface="Agency FB" panose="020B0503020202020204" pitchFamily="34" charset="0"/>
              <a:cs typeface="Times New Roman" panose="02020603050405020304" pitchFamily="18" charset="0"/>
            </a:rPr>
            <a:t>Direct method</a:t>
          </a:r>
          <a:endParaRPr lang="en-US" sz="3800" b="1" kern="1200" dirty="0">
            <a:latin typeface="Agency FB" panose="020B0503020202020204" pitchFamily="34" charset="0"/>
            <a:cs typeface="Times New Roman" panose="02020603050405020304" pitchFamily="18" charset="0"/>
          </a:endParaRPr>
        </a:p>
      </dsp:txBody>
      <dsp:txXfrm rot="5400000">
        <a:off x="1492709" y="887440"/>
        <a:ext cx="1676764" cy="2712522"/>
      </dsp:txXfrm>
    </dsp:sp>
    <dsp:sp modelId="{D375BD22-937D-4689-8D21-AB38A34D102E}">
      <dsp:nvSpPr>
        <dsp:cNvPr id="0" name=""/>
        <dsp:cNvSpPr/>
      </dsp:nvSpPr>
      <dsp:spPr>
        <a:xfrm rot="5400000">
          <a:off x="2688607" y="1362284"/>
          <a:ext cx="2884662" cy="176283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17170" tIns="241300" rIns="144780" bIns="241300" numCol="1" spcCol="1270" anchor="t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800" b="1" kern="1200" dirty="0" smtClean="0">
            <a:latin typeface="Agency FB" panose="020B0503020202020204" pitchFamily="34" charset="0"/>
            <a:cs typeface="Times New Roman" panose="02020603050405020304" pitchFamily="18" charset="0"/>
          </a:endParaRP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latin typeface="Agency FB" panose="020B0503020202020204" pitchFamily="34" charset="0"/>
              <a:cs typeface="Times New Roman" panose="02020603050405020304" pitchFamily="18" charset="0"/>
            </a:rPr>
            <a:t>Indirect method</a:t>
          </a:r>
          <a:endParaRPr lang="en-US" sz="3800" b="1" kern="1200" dirty="0">
            <a:latin typeface="Agency FB" panose="020B0503020202020204" pitchFamily="34" charset="0"/>
            <a:cs typeface="Times New Roman" panose="02020603050405020304" pitchFamily="18" charset="0"/>
          </a:endParaRPr>
        </a:p>
      </dsp:txBody>
      <dsp:txXfrm rot="-5400000">
        <a:off x="3249521" y="887440"/>
        <a:ext cx="1676764" cy="2712522"/>
      </dsp:txXfrm>
    </dsp:sp>
    <dsp:sp modelId="{0EEE406C-0E67-4D0D-973D-F19A21E8748F}">
      <dsp:nvSpPr>
        <dsp:cNvPr id="0" name=""/>
        <dsp:cNvSpPr/>
      </dsp:nvSpPr>
      <dsp:spPr>
        <a:xfrm>
          <a:off x="2287876" y="0"/>
          <a:ext cx="1842881" cy="184279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1BB6FC-EB35-4436-BEE4-A3068EFB5AD8}">
      <dsp:nvSpPr>
        <dsp:cNvPr id="0" name=""/>
        <dsp:cNvSpPr/>
      </dsp:nvSpPr>
      <dsp:spPr>
        <a:xfrm rot="10800000">
          <a:off x="2287876" y="2644161"/>
          <a:ext cx="1842881" cy="1842792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rgbClr val="FF99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2C12-EDD1-4D83-BAEE-106497260655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2F7BD-500E-4A80-9205-508E37D824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B7200D5-C23F-4B7F-9F0A-C669C328B5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1DC6C1-172F-4051-AE04-916D531A6C2F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2C51DD55-03FE-4524-A449-EC33E91AE5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42E22E86-BC00-48DC-AE19-9C7D7B51E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C7E44041-929C-4754-A59F-93A667DAFA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4FF9460-C33D-4E71-9ED6-FA98151C3743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4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0DB5DC0-7539-457D-A6A9-9B83AF3E4C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0D8F8C86-F5C3-466A-A523-29CC3EEC80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97716DD4-BFE1-42E9-82B3-E39EA21220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rtl="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B052406-13BD-4A48-A8E0-7E74CC6B155F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4554C2B8-F240-4B80-ABE5-48FB53202A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9CD5118-3D3B-4C63-86FA-686BA26DA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86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0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946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78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0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03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875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640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873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738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060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085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425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6143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485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144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872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417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639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464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5828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164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17537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8749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9072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8972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697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577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C621-07A2-4922-BAF6-6E3A9CA85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B200E-8C76-4BDD-96B2-429A6CA9F7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2A9DC-3667-4A25-BB77-43621F60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4825C-CF64-40BF-9594-5033F37E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25E9D-6A25-48B1-88CE-5CBBC199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6921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3E86-D455-4A28-8592-5E6B28F8A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FF05-2D47-4C1B-B033-F32CF33C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C5453-7F38-4C14-AEFF-094F5421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9F3C3-150C-477F-9530-DA61D10A8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387E3-5321-4F24-A4C4-1DBCA13B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24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0C6B-5E0E-45A1-83F3-E45F0FD0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B9F70-D684-43E9-BEF3-0CBB92158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44F75-9D64-48DD-91C2-D96AE19BC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89389-5FE6-404D-BD1D-36E730CB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C7E60-824B-4D22-9B4C-1163AA37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7370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3EFE-58AD-4C62-BDD7-25EB0AE3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E827-8EBC-4D52-917A-C2190F94E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847D3-2BCB-4F4A-9D1C-08D493BAB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74C07-1BA0-40EA-BC88-43AB333C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AC333-0AA8-4BA6-A09E-50AF83C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AED82-94F1-4295-9F38-B93A229B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3891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7199-9FB3-4A72-9446-96A4A28C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45CDB-114C-4866-AC92-197BBA443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253B4-118E-45E5-9477-B66B29DB7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2BB71-643A-4508-BA89-15E6B59A4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C4DE7-9237-40F2-8A94-01442F7DD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A682B4-EAA7-4BE8-8C8A-0B0CD17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13BA7-7925-467F-A0A0-F8EA1BAF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BE44F-C53C-4A6B-A777-065C48A1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596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219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901E-F558-4089-A7F8-DF89BAFC5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D8DEE-4D29-48AE-939C-9003AADB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DA1D7-E1A3-447D-BDFF-D136C75D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5358C-6486-48D9-9F34-77F52B48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834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B21BF-79B7-4525-8D7A-C93D6ED33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7AC9C-E660-4150-8068-C91EEF98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EBA9C-7AF0-4954-A505-A1EF666E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2768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298BB-B25A-4EAC-BA7C-C79DCB0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19DE-92A0-430D-9EA7-9930BCB5D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F680E-F85B-44D5-A165-019C4FCBF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181A-B6F0-48F7-B905-433691D2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1A024-C3EF-448A-AE4E-FAEB4694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A9B106-73FB-441A-BCD0-8A02B8A3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695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565A-1C8F-49CA-B0D0-20A98D0A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59567-3DC6-4B33-BA15-E8EF7AE23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E5489-1F2A-4813-B050-A0263E7F7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E0DAB-92A6-4C44-A6CA-4A3A232E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6498A-04FD-4A12-A979-493E1D8F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2426C-970A-42F0-93DB-ECB26FCA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157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3FFF-7923-461C-AF7F-CC42EA2D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21CAA-62C3-48BF-A0EA-2E593E53DA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4D763-1249-4401-87C0-0859EAC38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0C0B7-CF82-44D8-BDBF-07D2FBCA2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82894-BCD4-4B16-B88D-A55729BD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8000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46BD8E-C398-4548-BB23-EC553400E5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D27DF-5981-4E64-B933-AC3BB76DC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46FA5-1FE8-4899-BB2E-5D6A11F19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0D7E4-31C0-4D9D-8921-EE515D547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CD7E-174B-4AE6-83AE-DCFC515C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09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2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40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15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811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95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93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33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73980-5C9C-476E-9C50-554822A9C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3542B-3384-4B3F-9D60-FFABAF6F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35120-DD1E-4170-9174-9839F7466D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1B4FA-72E0-4666-8EAD-B5D8F05D13EE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FF15-CBEA-4438-BC48-0B7806B0F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B4DDF-7967-4187-8FDD-413DB1924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994A6-DB0E-4D17-99A2-93E766DD78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66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6D44-0573-4433-BF20-5C206C36A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230" y="1211037"/>
            <a:ext cx="9716413" cy="2677648"/>
          </a:xfrm>
        </p:spPr>
        <p:txBody>
          <a:bodyPr/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MASS INDEX (BMI</a:t>
            </a:r>
            <a:r>
              <a:rPr lang="en-US" sz="7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7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83499-8644-4EB4-8A1F-D49555F96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98A6B91-9A71-430D-A625-63C55DDCD5E6}"/>
              </a:ext>
            </a:extLst>
          </p:cNvPr>
          <p:cNvSpPr txBox="1">
            <a:spLocks/>
          </p:cNvSpPr>
          <p:nvPr/>
        </p:nvSpPr>
        <p:spPr>
          <a:xfrm>
            <a:off x="3847228" y="5107885"/>
            <a:ext cx="4096415" cy="1750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By</a:t>
            </a:r>
          </a:p>
          <a:p>
            <a:pPr algn="ctr">
              <a:lnSpc>
                <a:spcPct val="50000"/>
              </a:lnSpc>
            </a:pPr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bg1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Dr. DEEPIKA ANAND</a:t>
            </a:r>
          </a:p>
          <a:p>
            <a:pPr algn="ctr">
              <a:lnSpc>
                <a:spcPct val="50000"/>
              </a:lnSpc>
            </a:pPr>
            <a:endParaRPr lang="en-US" b="1" dirty="0">
              <a:solidFill>
                <a:schemeClr val="bg1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062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E4EF-B6FB-438A-B937-2533BA6A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39" y="450931"/>
            <a:ext cx="12569588" cy="6731065"/>
          </a:xfrm>
        </p:spPr>
      </p:pic>
      <p:sp>
        <p:nvSpPr>
          <p:cNvPr id="8" name="Rectangle 7"/>
          <p:cNvSpPr/>
          <p:nvPr/>
        </p:nvSpPr>
        <p:spPr>
          <a:xfrm>
            <a:off x="1897040" y="5540991"/>
            <a:ext cx="1351128" cy="51861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16 - 16.9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59625" y="5540990"/>
            <a:ext cx="1351128" cy="518615"/>
          </a:xfrm>
          <a:prstGeom prst="rect">
            <a:avLst/>
          </a:prstGeom>
          <a:solidFill>
            <a:srgbClr val="CF8501"/>
          </a:solidFill>
          <a:ln>
            <a:solidFill>
              <a:srgbClr val="CF85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17 - 18.4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2210" y="5540989"/>
            <a:ext cx="1351128" cy="518615"/>
          </a:xfrm>
          <a:prstGeom prst="rect">
            <a:avLst/>
          </a:prstGeom>
          <a:solidFill>
            <a:srgbClr val="009BB0"/>
          </a:solidFill>
          <a:ln>
            <a:solidFill>
              <a:srgbClr val="009B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18.5 - 24.9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71147" y="5540988"/>
            <a:ext cx="1351128" cy="518615"/>
          </a:xfrm>
          <a:prstGeom prst="rect">
            <a:avLst/>
          </a:prstGeom>
          <a:solidFill>
            <a:srgbClr val="008679"/>
          </a:solidFill>
          <a:ln>
            <a:solidFill>
              <a:srgbClr val="008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25 - 29.9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2830" y="5540987"/>
            <a:ext cx="1351128" cy="518615"/>
          </a:xfrm>
          <a:prstGeom prst="rect">
            <a:avLst/>
          </a:prstGeom>
          <a:solidFill>
            <a:srgbClr val="ED9901"/>
          </a:solidFill>
          <a:ln>
            <a:solidFill>
              <a:srgbClr val="ED9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30 - 34.9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82669" y="5540986"/>
            <a:ext cx="1351128" cy="518615"/>
          </a:xfrm>
          <a:prstGeom prst="rect">
            <a:avLst/>
          </a:prstGeom>
          <a:solidFill>
            <a:srgbClr val="D0390A"/>
          </a:solidFill>
          <a:ln>
            <a:solidFill>
              <a:srgbClr val="D039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35 - 39.9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79" y="5540985"/>
            <a:ext cx="1351128" cy="518615"/>
          </a:xfrm>
          <a:prstGeom prst="rect">
            <a:avLst/>
          </a:prstGeom>
          <a:solidFill>
            <a:srgbClr val="B42626"/>
          </a:solidFill>
          <a:ln>
            <a:solidFill>
              <a:srgbClr val="D32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&lt; 16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52078" y="5540984"/>
            <a:ext cx="1351128" cy="518615"/>
          </a:xfrm>
          <a:prstGeom prst="rect">
            <a:avLst/>
          </a:prstGeom>
          <a:solidFill>
            <a:srgbClr val="B42626"/>
          </a:solidFill>
          <a:ln>
            <a:solidFill>
              <a:srgbClr val="B4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&gt; 40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5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4641" y="2719197"/>
            <a:ext cx="9064625" cy="27802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 algn="just">
              <a:spcBef>
                <a:spcPts val="100"/>
              </a:spcBef>
            </a:pPr>
            <a:r>
              <a:rPr sz="3600" b="1" spc="-5" dirty="0">
                <a:latin typeface="Carlito"/>
                <a:cs typeface="Carlito"/>
              </a:rPr>
              <a:t>The </a:t>
            </a:r>
            <a:r>
              <a:rPr sz="3600" b="1" spc="-10" dirty="0">
                <a:latin typeface="Carlito"/>
                <a:cs typeface="Carlito"/>
              </a:rPr>
              <a:t>BMI </a:t>
            </a:r>
            <a:r>
              <a:rPr sz="3600" b="1" dirty="0">
                <a:latin typeface="Carlito"/>
                <a:cs typeface="Carlito"/>
              </a:rPr>
              <a:t>is </a:t>
            </a:r>
            <a:r>
              <a:rPr sz="3600" b="1" spc="-10" dirty="0">
                <a:latin typeface="Carlito"/>
                <a:cs typeface="Carlito"/>
              </a:rPr>
              <a:t>universally </a:t>
            </a:r>
            <a:r>
              <a:rPr sz="3600" b="1" spc="-15" dirty="0">
                <a:latin typeface="Carlito"/>
                <a:cs typeface="Carlito"/>
              </a:rPr>
              <a:t>expressed </a:t>
            </a:r>
            <a:r>
              <a:rPr sz="3600" b="1" dirty="0">
                <a:latin typeface="Carlito"/>
                <a:cs typeface="Carlito"/>
              </a:rPr>
              <a:t>in </a:t>
            </a:r>
            <a:r>
              <a:rPr sz="3600" b="1" spc="10" dirty="0">
                <a:latin typeface="Carlito"/>
                <a:cs typeface="Carlito"/>
              </a:rPr>
              <a:t>kg/m</a:t>
            </a:r>
            <a:r>
              <a:rPr sz="3600" b="1" spc="15" baseline="25462" dirty="0">
                <a:latin typeface="Carlito"/>
                <a:cs typeface="Carlito"/>
              </a:rPr>
              <a:t>2</a:t>
            </a:r>
            <a:r>
              <a:rPr sz="3600" b="1" spc="10" dirty="0">
                <a:latin typeface="Carlito"/>
                <a:cs typeface="Carlito"/>
              </a:rPr>
              <a:t>,  </a:t>
            </a:r>
            <a:r>
              <a:rPr sz="3600" b="1" spc="-10" dirty="0">
                <a:latin typeface="Carlito"/>
                <a:cs typeface="Carlito"/>
              </a:rPr>
              <a:t>resulting </a:t>
            </a:r>
            <a:r>
              <a:rPr sz="3600" b="1" spc="-15" dirty="0">
                <a:latin typeface="Carlito"/>
                <a:cs typeface="Carlito"/>
              </a:rPr>
              <a:t>from </a:t>
            </a:r>
            <a:r>
              <a:rPr sz="3600" b="1" spc="-5" dirty="0">
                <a:latin typeface="Carlito"/>
                <a:cs typeface="Carlito"/>
              </a:rPr>
              <a:t>mass </a:t>
            </a:r>
            <a:r>
              <a:rPr sz="3600" b="1" dirty="0">
                <a:latin typeface="Carlito"/>
                <a:cs typeface="Carlito"/>
              </a:rPr>
              <a:t>in </a:t>
            </a:r>
            <a:r>
              <a:rPr sz="3600" b="1" spc="-10" dirty="0">
                <a:latin typeface="Carlito"/>
                <a:cs typeface="Carlito"/>
              </a:rPr>
              <a:t>kilograms </a:t>
            </a:r>
            <a:r>
              <a:rPr sz="3600" b="1" dirty="0">
                <a:latin typeface="Carlito"/>
                <a:cs typeface="Carlito"/>
              </a:rPr>
              <a:t>and </a:t>
            </a:r>
            <a:r>
              <a:rPr sz="3600" b="1" spc="-5" dirty="0">
                <a:latin typeface="Carlito"/>
                <a:cs typeface="Carlito"/>
              </a:rPr>
              <a:t>height </a:t>
            </a:r>
            <a:r>
              <a:rPr sz="3600" b="1" spc="15" dirty="0">
                <a:latin typeface="Carlito"/>
                <a:cs typeface="Carlito"/>
              </a:rPr>
              <a:t>in  </a:t>
            </a:r>
            <a:r>
              <a:rPr sz="3600" b="1" spc="-10" dirty="0">
                <a:latin typeface="Carlito"/>
                <a:cs typeface="Carlito"/>
              </a:rPr>
              <a:t>metres.</a:t>
            </a:r>
            <a:endParaRPr sz="3600" dirty="0">
              <a:latin typeface="Carlito"/>
              <a:cs typeface="Carlito"/>
            </a:endParaRPr>
          </a:p>
          <a:p>
            <a:pPr>
              <a:spcBef>
                <a:spcPts val="50"/>
              </a:spcBef>
            </a:pPr>
            <a:endParaRPr sz="3500" dirty="0">
              <a:latin typeface="Carlito"/>
              <a:cs typeface="Carlito"/>
            </a:endParaRPr>
          </a:p>
          <a:p>
            <a:pPr marL="50800" marR="46990" algn="just"/>
            <a:endParaRPr sz="36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4253" y="195199"/>
            <a:ext cx="5113617" cy="1886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43800" y="76200"/>
            <a:ext cx="2590800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02717"/>
              </p:ext>
            </p:extLst>
          </p:nvPr>
        </p:nvGraphicFramePr>
        <p:xfrm>
          <a:off x="1985187" y="1181923"/>
          <a:ext cx="9371926" cy="5337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r>
                        <a:rPr sz="28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3C6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Mass Index</a:t>
                      </a:r>
                      <a:r>
                        <a:rPr sz="2800" b="1" spc="2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kg/m</a:t>
                      </a:r>
                      <a:r>
                        <a:rPr sz="2800" b="1" spc="-7" baseline="25462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800" baseline="25462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3C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</a:t>
                      </a:r>
                      <a:r>
                        <a:rPr sz="2800" spc="1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10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&lt;18.5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2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r>
                        <a:rPr sz="2800" spc="1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8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11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18.5-24.9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</a:t>
                      </a:r>
                      <a:r>
                        <a:rPr sz="2800" spc="1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8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25.0-29.9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Obese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-1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≥30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1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Obese </a:t>
                      </a:r>
                      <a:r>
                        <a:rPr sz="2800" spc="11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r>
                        <a:rPr sz="2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800" spc="19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34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28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30.0-34.9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7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Obese </a:t>
                      </a:r>
                      <a:r>
                        <a:rPr sz="2800" spc="11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r>
                        <a:rPr sz="2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800" spc="19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1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800" spc="9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35.0-39.9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71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Obese </a:t>
                      </a:r>
                      <a:r>
                        <a:rPr sz="2800" spc="11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 </a:t>
                      </a:r>
                      <a:r>
                        <a:rPr sz="2800" spc="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sz="2800" spc="19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2800" spc="1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2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8216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≥40</a:t>
                      </a:r>
                      <a:endParaRPr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28315523-FFD3-4D64-96DC-B576BCA7C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 CLASSIFICATION (WHO,2010)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5B9688-84EC-4FE6-A309-C46403CC9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06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785937"/>
            <a:ext cx="6388152" cy="36747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5800">
              <a:spcBef>
                <a:spcPts val="95"/>
              </a:spcBef>
            </a:pPr>
            <a:r>
              <a:rPr sz="4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Underweight </a:t>
            </a:r>
            <a:r>
              <a:rPr sz="4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(BMI of less than</a:t>
            </a:r>
            <a:r>
              <a:rPr sz="4000" b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18.5)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endParaRPr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spcBef>
                <a:spcPts val="4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39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Undernutrition</a:t>
            </a:r>
          </a:p>
          <a:p>
            <a:pPr marL="583565" indent="-571500">
              <a:buSzPct val="97500"/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sz="4000" b="1" spc="-2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Eating</a:t>
            </a:r>
            <a:r>
              <a:rPr sz="4000" b="1" spc="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disorder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3565" indent="-571500">
              <a:buSzPct val="97500"/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sz="4000" b="1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4000" b="1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b="1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401557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13</a:t>
            </a:fld>
            <a:endParaRPr dirty="0"/>
          </a:p>
        </p:txBody>
      </p:sp>
      <p:pic>
        <p:nvPicPr>
          <p:cNvPr id="8194" name="Picture 2" descr="Why legumes may be the key in the fight against undernutrition">
            <a:extLst>
              <a:ext uri="{FF2B5EF4-FFF2-40B4-BE49-F238E27FC236}">
                <a16:creationId xmlns:a16="http://schemas.microsoft.com/office/drawing/2014/main" id="{EF285143-2FBD-4095-8D60-C02A2DE85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91" y="3571874"/>
            <a:ext cx="6547992" cy="315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ealth Problems Related to Nutrition">
            <a:extLst>
              <a:ext uri="{FF2B5EF4-FFF2-40B4-BE49-F238E27FC236}">
                <a16:creationId xmlns:a16="http://schemas.microsoft.com/office/drawing/2014/main" id="{2BABE07D-3D4D-4F87-933D-0B24B718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75" y="0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7488675" cy="1134346"/>
          </a:xfrm>
          <a:prstGeom prst="rect">
            <a:avLst/>
          </a:prstGeom>
          <a:solidFill>
            <a:srgbClr val="00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715" y="187215"/>
            <a:ext cx="11152477" cy="136779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  <a:tabLst>
                <a:tab pos="1125220" algn="l"/>
                <a:tab pos="2860675" algn="l"/>
                <a:tab pos="3888740" algn="l"/>
                <a:tab pos="5238750" algn="l"/>
                <a:tab pos="6267450" algn="l"/>
                <a:tab pos="8199120" algn="l"/>
              </a:tabLst>
            </a:pP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	h</a:t>
            </a:r>
            <a:r>
              <a:rPr b="1" spc="-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ghe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	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15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BMI,	t</a:t>
            </a:r>
            <a:r>
              <a:rPr b="1" spc="-2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	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b="1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b="1" spc="-5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	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b="1" spc="-2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of </a:t>
            </a:r>
            <a:r>
              <a:rPr b="1" spc="-1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 </a:t>
            </a:r>
            <a:r>
              <a:rPr b="1" spc="-5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diseases,</a:t>
            </a:r>
            <a:r>
              <a:rPr b="1" spc="-3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5869" y="1555005"/>
            <a:ext cx="7521575" cy="4998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indent="-364490">
              <a:spcBef>
                <a:spcPts val="100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Hypertension </a:t>
            </a:r>
            <a:r>
              <a:rPr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Blood</a:t>
            </a:r>
            <a:r>
              <a:rPr lang="en-IN" sz="3600" spc="4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lang="en-IN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 Vascular Diseases (CVD)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Gallbladder</a:t>
            </a:r>
            <a:r>
              <a:rPr sz="3600" spc="-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Breathing</a:t>
            </a:r>
            <a:r>
              <a:rPr sz="3600" spc="-5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spcBef>
                <a:spcPts val="5"/>
              </a:spcBef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Dyslipidemia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Stroke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Osteoarthritis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Certain </a:t>
            </a:r>
            <a:r>
              <a:rPr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cancers–breast</a:t>
            </a:r>
            <a:r>
              <a:rPr lang="en-US"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colon</a:t>
            </a:r>
            <a:r>
              <a:rPr lang="en-US" sz="3600" spc="-1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</a:p>
          <a:p>
            <a:pPr marL="376555" indent="-364490">
              <a:buSzPct val="97222"/>
              <a:buFont typeface="Wingdings"/>
              <a:buChar char=""/>
              <a:tabLst>
                <a:tab pos="377190" algn="l"/>
              </a:tabLst>
            </a:pPr>
            <a:r>
              <a:rPr sz="3600" spc="-3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3600" spc="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2055" y="486155"/>
            <a:ext cx="8247888" cy="588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01557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30" y="476759"/>
            <a:ext cx="7836832" cy="5877624"/>
          </a:xfrm>
        </p:spPr>
      </p:pic>
    </p:spTree>
    <p:extLst>
      <p:ext uri="{BB962C8B-B14F-4D97-AF65-F5344CB8AC3E}">
        <p14:creationId xmlns:p14="http://schemas.microsoft.com/office/powerpoint/2010/main" val="3592294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C2E7-82B8-4C4A-8B5C-1ABC0BAA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44D9-1370-4FB0-9E62-626898A2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5&#10; ">
            <a:extLst>
              <a:ext uri="{FF2B5EF4-FFF2-40B4-BE49-F238E27FC236}">
                <a16:creationId xmlns:a16="http://schemas.microsoft.com/office/drawing/2014/main" id="{7ABDBCA0-AEB8-4ED7-950E-7C536901A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7" r="6232"/>
          <a:stretch/>
        </p:blipFill>
        <p:spPr bwMode="auto">
          <a:xfrm>
            <a:off x="450376" y="329036"/>
            <a:ext cx="8434318" cy="526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deal Body Weight Calculator">
            <a:extLst>
              <a:ext uri="{FF2B5EF4-FFF2-40B4-BE49-F238E27FC236}">
                <a16:creationId xmlns:a16="http://schemas.microsoft.com/office/drawing/2014/main" id="{191281E3-7825-41FA-81CE-158AD2BB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502" y="3873448"/>
            <a:ext cx="4853498" cy="282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30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Fat Analyzer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9" y="2010569"/>
            <a:ext cx="7369791" cy="435133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Aside from the body fat, body fat analyzer is also able to analyze the following: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BMI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is the ratio of your body fat to your weight and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Obesity degree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option tells you how much weight you can add to be obese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 </a:t>
            </a: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This is the percentage of your body that is composed of proteins.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57" y="2195513"/>
            <a:ext cx="35909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01557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rgbClr val="888888"/>
                </a:solidFill>
                <a:latin typeface="Carlito"/>
                <a:ea typeface="+mn-ea"/>
                <a:cs typeface="Carlito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en-IN" smtClean="0"/>
              <a:pPr marL="38100">
                <a:lnSpc>
                  <a:spcPts val="1240"/>
                </a:lnSpc>
              </a:pPr>
              <a:t>19</a:t>
            </a:fld>
            <a:endParaRPr dirty="0"/>
          </a:p>
        </p:txBody>
      </p:sp>
      <p:pic>
        <p:nvPicPr>
          <p:cNvPr id="1026" name="Picture 2" descr="Feminism/ Womenism/ Humanism; where do you stand? – Munhukadzi">
            <a:extLst>
              <a:ext uri="{FF2B5EF4-FFF2-40B4-BE49-F238E27FC236}">
                <a16:creationId xmlns:a16="http://schemas.microsoft.com/office/drawing/2014/main" id="{3A45EEA2-1682-49BB-AA29-D488380B4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349" y="0"/>
            <a:ext cx="7929976" cy="69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BF1A31-1627-447C-B3E0-C9F063340CCF}"/>
              </a:ext>
            </a:extLst>
          </p:cNvPr>
          <p:cNvSpPr/>
          <p:nvPr/>
        </p:nvSpPr>
        <p:spPr>
          <a:xfrm rot="20239001">
            <a:off x="-55000" y="1350590"/>
            <a:ext cx="4563147" cy="201746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YOUR BMI ON YOUR OWN ?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41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225CCD9-4547-4A23-A4E2-24186863F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altLang="en-US" sz="48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E136815-7B5D-40D9-8659-8CA382278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21723" y="2488096"/>
            <a:ext cx="10054659" cy="4648200"/>
          </a:xfrm>
        </p:spPr>
        <p:txBody>
          <a:bodyPr>
            <a:normAutofit/>
          </a:bodyPr>
          <a:lstStyle/>
          <a:p>
            <a:pPr algn="l" rtl="0"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chemeClr val="tx2"/>
                </a:solidFill>
                <a:effectLst/>
                <a:cs typeface="Tahoma" panose="020B0604030504040204" pitchFamily="34" charset="0"/>
              </a:rPr>
              <a:t>NUTRITIONAL STATUS :</a:t>
            </a:r>
            <a:r>
              <a:rPr lang="en-US" sz="2400" i="0" dirty="0">
                <a:solidFill>
                  <a:schemeClr val="tx1"/>
                </a:solidFill>
                <a:effectLst/>
                <a:latin typeface="TheSans"/>
              </a:rPr>
              <a:t>The definition of nutritional status is: the condition of the body as a result of the intake, absorption and use of nutrition, as well as the influence of disease-related factors.</a:t>
            </a:r>
            <a:endParaRPr lang="en-US" altLang="en-US" sz="2400" dirty="0">
              <a:solidFill>
                <a:schemeClr val="tx1"/>
              </a:solidFill>
              <a:effectLst/>
              <a:cs typeface="Tahoma" panose="020B0604030504040204" pitchFamily="34" charset="0"/>
            </a:endParaRPr>
          </a:p>
          <a:p>
            <a:pPr algn="l" rtl="0"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chemeClr val="tx2"/>
                </a:solidFill>
                <a:effectLst/>
                <a:cs typeface="Tahoma" panose="020B0604030504040204" pitchFamily="34" charset="0"/>
              </a:rPr>
              <a:t>The nutritional status of an individual is often the result of many inter-related factors.</a:t>
            </a:r>
          </a:p>
          <a:p>
            <a:pPr algn="l" rtl="0" eaLnBrk="1" hangingPunct="1">
              <a:lnSpc>
                <a:spcPct val="50000"/>
              </a:lnSpc>
              <a:buFont typeface="Wingdings" panose="05000000000000000000" pitchFamily="2" charset="2"/>
              <a:buNone/>
            </a:pPr>
            <a:endParaRPr lang="en-US" altLang="en-US" sz="2400" b="1" dirty="0">
              <a:solidFill>
                <a:schemeClr val="tx2"/>
              </a:solidFill>
              <a:effectLst/>
              <a:cs typeface="Tahoma" panose="020B0604030504040204" pitchFamily="34" charset="0"/>
            </a:endParaRPr>
          </a:p>
          <a:p>
            <a:pPr algn="l" rtl="0"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chemeClr val="tx2"/>
                </a:solidFill>
                <a:effectLst/>
                <a:cs typeface="Tahoma" panose="020B0604030504040204" pitchFamily="34" charset="0"/>
              </a:rPr>
              <a:t>It is influenced by food intake, quantity &amp; quality, &amp; physical health.</a:t>
            </a:r>
          </a:p>
          <a:p>
            <a:pPr algn="l" rtl="0" eaLnBrk="1" hangingPunct="1">
              <a:lnSpc>
                <a:spcPct val="50000"/>
              </a:lnSpc>
              <a:buFont typeface="Wingdings" panose="05000000000000000000" pitchFamily="2" charset="2"/>
              <a:buNone/>
            </a:pPr>
            <a:endParaRPr lang="en-US" altLang="en-US" sz="2400" b="1" dirty="0">
              <a:solidFill>
                <a:schemeClr val="tx2"/>
              </a:solidFill>
              <a:effectLst/>
              <a:cs typeface="Tahoma" panose="020B0604030504040204" pitchFamily="34" charset="0"/>
            </a:endParaRPr>
          </a:p>
          <a:p>
            <a:pPr algn="l" rtl="0" eaLnBrk="1" hangingPunct="1"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400" b="1" dirty="0">
                <a:solidFill>
                  <a:schemeClr val="tx2"/>
                </a:solidFill>
                <a:effectLst/>
                <a:cs typeface="Tahoma" panose="020B0604030504040204" pitchFamily="34" charset="0"/>
              </a:rPr>
              <a:t>The spectrum of nutritional status spread from obesity to severe malnutrition</a:t>
            </a:r>
            <a:endParaRPr lang="en-US" altLang="en-US" sz="2400" i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7"/>
          <a:stretch/>
        </p:blipFill>
        <p:spPr>
          <a:xfrm>
            <a:off x="3184323" y="1568031"/>
            <a:ext cx="9192118" cy="63735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637940">
            <a:off x="336475" y="1214921"/>
            <a:ext cx="72924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 Nutritional Status…..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88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841" y="242295"/>
            <a:ext cx="6823881" cy="6300717"/>
          </a:xfrm>
        </p:spPr>
      </p:pic>
      <p:sp>
        <p:nvSpPr>
          <p:cNvPr id="8" name="Rectangle 7"/>
          <p:cNvSpPr/>
          <p:nvPr/>
        </p:nvSpPr>
        <p:spPr>
          <a:xfrm>
            <a:off x="5500049" y="518615"/>
            <a:ext cx="6578220" cy="1310185"/>
          </a:xfrm>
          <a:prstGeom prst="rect">
            <a:avLst/>
          </a:prstGeom>
          <a:solidFill>
            <a:srgbClr val="000099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Methods to Assess Nutritional Status ?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70365774"/>
              </p:ext>
            </p:extLst>
          </p:nvPr>
        </p:nvGraphicFramePr>
        <p:xfrm>
          <a:off x="5591035" y="2209548"/>
          <a:ext cx="6418996" cy="4486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582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FB89C5D5-460A-477C-B312-481BE32F7C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609600"/>
            <a:ext cx="82296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Methods of Nutritional Assessment</a:t>
            </a:r>
            <a:r>
              <a:rPr lang="en-US" altLang="en-US" sz="3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8D7FBD0-CDE7-421E-9057-C4AF43B65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84851" y="2259496"/>
            <a:ext cx="10091531" cy="4149725"/>
          </a:xfrm>
        </p:spPr>
        <p:txBody>
          <a:bodyPr/>
          <a:lstStyle/>
          <a:p>
            <a:pPr algn="l" rtl="0" eaLnBrk="1" hangingPunct="1">
              <a:buFont typeface="Wingdings" panose="05000000000000000000" pitchFamily="2" charset="2"/>
              <a:buNone/>
              <a:defRPr/>
            </a:pPr>
            <a:r>
              <a:rPr lang="en-US" altLang="en-US" sz="4000" b="1" dirty="0">
                <a:solidFill>
                  <a:schemeClr val="accent1"/>
                </a:solidFill>
              </a:rPr>
              <a:t>These are summarized as ABCD</a:t>
            </a:r>
          </a:p>
          <a:p>
            <a:pPr algn="l" rtl="0" eaLnBrk="1" hangingPunct="1">
              <a:buFont typeface="Wingdings" panose="05000000000000000000" pitchFamily="2" charset="2"/>
              <a:buNone/>
              <a:defRPr/>
            </a:pPr>
            <a:endParaRPr lang="en-US" altLang="en-US" sz="1200" b="1" dirty="0">
              <a:solidFill>
                <a:srgbClr val="66FFFF"/>
              </a:solidFill>
            </a:endParaRPr>
          </a:p>
          <a:p>
            <a:pPr marL="742950" indent="-742950" algn="l" rtl="0" eaLnBrk="1" hangingPunct="1">
              <a:buFont typeface="+mj-lt"/>
              <a:buAutoNum type="arabicPeriod"/>
              <a:defRPr/>
            </a:pPr>
            <a:r>
              <a:rPr lang="en-US" altLang="en-US" sz="3600" b="1" dirty="0">
                <a:solidFill>
                  <a:schemeClr val="tx2"/>
                </a:solidFill>
              </a:rPr>
              <a:t>Anthropometric methods</a:t>
            </a:r>
          </a:p>
          <a:p>
            <a:pPr marL="742950" indent="-742950" algn="l" rtl="0" eaLnBrk="1" hangingPunct="1">
              <a:buFont typeface="+mj-lt"/>
              <a:buAutoNum type="arabicPeriod"/>
              <a:defRPr/>
            </a:pPr>
            <a:r>
              <a:rPr lang="en-US" altLang="en-US" sz="3600" b="1" dirty="0">
                <a:solidFill>
                  <a:schemeClr val="tx2"/>
                </a:solidFill>
              </a:rPr>
              <a:t>Biochemical, laboratory  methods</a:t>
            </a:r>
          </a:p>
          <a:p>
            <a:pPr marL="742950" indent="-742950" algn="l" rtl="0" eaLnBrk="1" hangingPunct="1">
              <a:buFont typeface="+mj-lt"/>
              <a:buAutoNum type="arabicPeriod"/>
              <a:defRPr/>
            </a:pPr>
            <a:r>
              <a:rPr lang="en-US" altLang="en-US" sz="3600" b="1" dirty="0">
                <a:solidFill>
                  <a:schemeClr val="tx2"/>
                </a:solidFill>
              </a:rPr>
              <a:t>Clinical methods</a:t>
            </a:r>
          </a:p>
          <a:p>
            <a:pPr marL="742950" indent="-742950" algn="l" rtl="0" eaLnBrk="1" hangingPunct="1">
              <a:buFont typeface="+mj-lt"/>
              <a:buAutoNum type="arabicPeriod"/>
              <a:defRPr/>
            </a:pPr>
            <a:r>
              <a:rPr lang="en-US" altLang="en-US" sz="3600" b="1" dirty="0">
                <a:solidFill>
                  <a:schemeClr val="tx2"/>
                </a:solidFill>
              </a:rPr>
              <a:t>Dietary evaluation methods</a:t>
            </a:r>
            <a:endParaRPr lang="en-US" altLang="en-US" dirty="0">
              <a:effectLst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BBF4463-CE23-40F8-A8B3-48BC5A85D7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40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Indirect Methods of Nutritional Assessment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FDB687D-9908-44F5-9484-D194E1CF0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0529" y="2438401"/>
            <a:ext cx="10638618" cy="4302125"/>
          </a:xfrm>
        </p:spPr>
        <p:txBody>
          <a:bodyPr>
            <a:normAutofit/>
          </a:bodyPr>
          <a:lstStyle/>
          <a:p>
            <a:pPr algn="l" rtl="0" eaLnBrk="1" hangingPunct="1">
              <a:buFont typeface="Wingdings" panose="05000000000000000000" pitchFamily="2" charset="2"/>
              <a:buNone/>
            </a:pPr>
            <a:r>
              <a:rPr lang="en-US" altLang="en-US" sz="2800" b="1" dirty="0">
                <a:solidFill>
                  <a:schemeClr val="accent1"/>
                </a:solidFill>
              </a:rPr>
              <a:t>These include three categories:</a:t>
            </a:r>
          </a:p>
          <a:p>
            <a:pPr algn="l" rtl="0" eaLnBrk="1" hangingPunct="1"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800" b="1" dirty="0">
                <a:effectLst/>
              </a:rPr>
              <a:t>Ecological variables including crop production</a:t>
            </a:r>
          </a:p>
          <a:p>
            <a:pPr algn="l" rtl="0" eaLnBrk="1" hangingPunct="1"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800" b="1" dirty="0">
                <a:effectLst/>
              </a:rPr>
              <a:t>Economic factors e.g. per capita income, population density &amp; social habits</a:t>
            </a:r>
          </a:p>
          <a:p>
            <a:pPr algn="l" rtl="0" eaLnBrk="1" hangingPunct="1">
              <a:buSzTx/>
              <a:buFont typeface="Wingdings" panose="05000000000000000000" pitchFamily="2" charset="2"/>
              <a:buBlip>
                <a:blip r:embed="rId3"/>
              </a:buBlip>
            </a:pPr>
            <a:r>
              <a:rPr lang="en-US" altLang="en-US" sz="2800" b="1" dirty="0">
                <a:effectLst/>
              </a:rPr>
              <a:t>Vital health statistics particularly infant &amp; under 5 mortality &amp; fertility index</a:t>
            </a:r>
            <a:endParaRPr lang="en-US" altLang="en-US" sz="2800" dirty="0">
              <a:effectLst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98" y="482242"/>
            <a:ext cx="11334681" cy="6375758"/>
          </a:xfrm>
        </p:spPr>
      </p:pic>
    </p:spTree>
    <p:extLst>
      <p:ext uri="{BB962C8B-B14F-4D97-AF65-F5344CB8AC3E}">
        <p14:creationId xmlns:p14="http://schemas.microsoft.com/office/powerpoint/2010/main" val="167867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8550" y="382137"/>
            <a:ext cx="2558666" cy="633862"/>
            <a:chOff x="655675" y="638809"/>
            <a:chExt cx="1907539" cy="377190"/>
          </a:xfrm>
        </p:grpSpPr>
        <p:sp>
          <p:nvSpPr>
            <p:cNvPr id="3" name="object 3"/>
            <p:cNvSpPr/>
            <p:nvPr/>
          </p:nvSpPr>
          <p:spPr>
            <a:xfrm>
              <a:off x="656564" y="639698"/>
              <a:ext cx="1905660" cy="3754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6564" y="639698"/>
              <a:ext cx="1906270" cy="375920"/>
            </a:xfrm>
            <a:custGeom>
              <a:avLst/>
              <a:gdLst/>
              <a:ahLst/>
              <a:cxnLst/>
              <a:rect l="l" t="t" r="r" b="b"/>
              <a:pathLst>
                <a:path w="1906270" h="375919">
                  <a:moveTo>
                    <a:pt x="954303" y="112267"/>
                  </a:moveTo>
                  <a:lnTo>
                    <a:pt x="910742" y="246252"/>
                  </a:lnTo>
                  <a:lnTo>
                    <a:pt x="997991" y="246252"/>
                  </a:lnTo>
                  <a:lnTo>
                    <a:pt x="954303" y="112267"/>
                  </a:lnTo>
                  <a:close/>
                </a:path>
                <a:path w="1906270" h="375919">
                  <a:moveTo>
                    <a:pt x="1562633" y="6223"/>
                  </a:moveTo>
                  <a:lnTo>
                    <a:pt x="1627149" y="6223"/>
                  </a:lnTo>
                  <a:lnTo>
                    <a:pt x="1627149" y="369188"/>
                  </a:lnTo>
                  <a:lnTo>
                    <a:pt x="1562633" y="369188"/>
                  </a:lnTo>
                  <a:lnTo>
                    <a:pt x="1562633" y="6223"/>
                  </a:lnTo>
                  <a:close/>
                </a:path>
                <a:path w="1906270" h="375919">
                  <a:moveTo>
                    <a:pt x="1072032" y="6223"/>
                  </a:moveTo>
                  <a:lnTo>
                    <a:pt x="1372641" y="6223"/>
                  </a:lnTo>
                  <a:lnTo>
                    <a:pt x="1372641" y="63500"/>
                  </a:lnTo>
                  <a:lnTo>
                    <a:pt x="1251991" y="63500"/>
                  </a:lnTo>
                  <a:lnTo>
                    <a:pt x="1251991" y="369188"/>
                  </a:lnTo>
                  <a:lnTo>
                    <a:pt x="1187475" y="369188"/>
                  </a:lnTo>
                  <a:lnTo>
                    <a:pt x="1187475" y="63500"/>
                  </a:lnTo>
                  <a:lnTo>
                    <a:pt x="1072032" y="63500"/>
                  </a:lnTo>
                  <a:lnTo>
                    <a:pt x="1072032" y="6223"/>
                  </a:lnTo>
                  <a:close/>
                </a:path>
                <a:path w="1906270" h="375919">
                  <a:moveTo>
                    <a:pt x="483984" y="6223"/>
                  </a:moveTo>
                  <a:lnTo>
                    <a:pt x="548411" y="6223"/>
                  </a:lnTo>
                  <a:lnTo>
                    <a:pt x="548411" y="148462"/>
                  </a:lnTo>
                  <a:lnTo>
                    <a:pt x="692937" y="148462"/>
                  </a:lnTo>
                  <a:lnTo>
                    <a:pt x="692937" y="6223"/>
                  </a:lnTo>
                  <a:lnTo>
                    <a:pt x="756564" y="6223"/>
                  </a:lnTo>
                  <a:lnTo>
                    <a:pt x="756564" y="369188"/>
                  </a:lnTo>
                  <a:lnTo>
                    <a:pt x="692937" y="369188"/>
                  </a:lnTo>
                  <a:lnTo>
                    <a:pt x="692937" y="205612"/>
                  </a:lnTo>
                  <a:lnTo>
                    <a:pt x="548411" y="205612"/>
                  </a:lnTo>
                  <a:lnTo>
                    <a:pt x="548411" y="369188"/>
                  </a:lnTo>
                  <a:lnTo>
                    <a:pt x="483984" y="369188"/>
                  </a:lnTo>
                  <a:lnTo>
                    <a:pt x="483984" y="6223"/>
                  </a:lnTo>
                  <a:close/>
                </a:path>
                <a:path w="1906270" h="375919">
                  <a:moveTo>
                    <a:pt x="0" y="6223"/>
                  </a:moveTo>
                  <a:lnTo>
                    <a:pt x="67144" y="6223"/>
                  </a:lnTo>
                  <a:lnTo>
                    <a:pt x="135293" y="225298"/>
                  </a:lnTo>
                  <a:lnTo>
                    <a:pt x="208889" y="6223"/>
                  </a:lnTo>
                  <a:lnTo>
                    <a:pt x="237134" y="6223"/>
                  </a:lnTo>
                  <a:lnTo>
                    <a:pt x="310984" y="225298"/>
                  </a:lnTo>
                  <a:lnTo>
                    <a:pt x="378879" y="6223"/>
                  </a:lnTo>
                  <a:lnTo>
                    <a:pt x="446036" y="6223"/>
                  </a:lnTo>
                  <a:lnTo>
                    <a:pt x="328574" y="374141"/>
                  </a:lnTo>
                  <a:lnTo>
                    <a:pt x="302056" y="374141"/>
                  </a:lnTo>
                  <a:lnTo>
                    <a:pt x="222770" y="145161"/>
                  </a:lnTo>
                  <a:lnTo>
                    <a:pt x="145694" y="374141"/>
                  </a:lnTo>
                  <a:lnTo>
                    <a:pt x="119189" y="374141"/>
                  </a:lnTo>
                  <a:lnTo>
                    <a:pt x="0" y="6223"/>
                  </a:lnTo>
                  <a:close/>
                </a:path>
                <a:path w="1906270" h="375919">
                  <a:moveTo>
                    <a:pt x="940206" y="1270"/>
                  </a:moveTo>
                  <a:lnTo>
                    <a:pt x="968527" y="1270"/>
                  </a:lnTo>
                  <a:lnTo>
                    <a:pt x="1114450" y="369188"/>
                  </a:lnTo>
                  <a:lnTo>
                    <a:pt x="1043330" y="369188"/>
                  </a:lnTo>
                  <a:lnTo>
                    <a:pt x="1016787" y="295655"/>
                  </a:lnTo>
                  <a:lnTo>
                    <a:pt x="892454" y="295655"/>
                  </a:lnTo>
                  <a:lnTo>
                    <a:pt x="867181" y="369188"/>
                  </a:lnTo>
                  <a:lnTo>
                    <a:pt x="795553" y="369188"/>
                  </a:lnTo>
                  <a:lnTo>
                    <a:pt x="940206" y="1270"/>
                  </a:lnTo>
                  <a:close/>
                </a:path>
                <a:path w="1906270" h="375919">
                  <a:moveTo>
                    <a:pt x="1796567" y="0"/>
                  </a:moveTo>
                  <a:lnTo>
                    <a:pt x="1825979" y="1474"/>
                  </a:lnTo>
                  <a:lnTo>
                    <a:pt x="1851177" y="5889"/>
                  </a:lnTo>
                  <a:lnTo>
                    <a:pt x="1872183" y="13233"/>
                  </a:lnTo>
                  <a:lnTo>
                    <a:pt x="1889023" y="23495"/>
                  </a:lnTo>
                  <a:lnTo>
                    <a:pt x="1869465" y="78993"/>
                  </a:lnTo>
                  <a:lnTo>
                    <a:pt x="1852272" y="68399"/>
                  </a:lnTo>
                  <a:lnTo>
                    <a:pt x="1834603" y="60817"/>
                  </a:lnTo>
                  <a:lnTo>
                    <a:pt x="1816458" y="56259"/>
                  </a:lnTo>
                  <a:lnTo>
                    <a:pt x="1797837" y="54737"/>
                  </a:lnTo>
                  <a:lnTo>
                    <a:pt x="1787314" y="55475"/>
                  </a:lnTo>
                  <a:lnTo>
                    <a:pt x="1754038" y="80089"/>
                  </a:lnTo>
                  <a:lnTo>
                    <a:pt x="1750974" y="97154"/>
                  </a:lnTo>
                  <a:lnTo>
                    <a:pt x="1755306" y="112920"/>
                  </a:lnTo>
                  <a:lnTo>
                    <a:pt x="1768294" y="128984"/>
                  </a:lnTo>
                  <a:lnTo>
                    <a:pt x="1789925" y="145357"/>
                  </a:lnTo>
                  <a:lnTo>
                    <a:pt x="1820189" y="162051"/>
                  </a:lnTo>
                  <a:lnTo>
                    <a:pt x="1837118" y="170816"/>
                  </a:lnTo>
                  <a:lnTo>
                    <a:pt x="1851510" y="179212"/>
                  </a:lnTo>
                  <a:lnTo>
                    <a:pt x="1886848" y="211121"/>
                  </a:lnTo>
                  <a:lnTo>
                    <a:pt x="1903549" y="250904"/>
                  </a:lnTo>
                  <a:lnTo>
                    <a:pt x="1905660" y="274320"/>
                  </a:lnTo>
                  <a:lnTo>
                    <a:pt x="1903473" y="295368"/>
                  </a:lnTo>
                  <a:lnTo>
                    <a:pt x="1886050" y="331702"/>
                  </a:lnTo>
                  <a:lnTo>
                    <a:pt x="1851955" y="359392"/>
                  </a:lnTo>
                  <a:lnTo>
                    <a:pt x="1805282" y="373628"/>
                  </a:lnTo>
                  <a:lnTo>
                    <a:pt x="1777517" y="375412"/>
                  </a:lnTo>
                  <a:lnTo>
                    <a:pt x="1752724" y="373768"/>
                  </a:lnTo>
                  <a:lnTo>
                    <a:pt x="1729193" y="368839"/>
                  </a:lnTo>
                  <a:lnTo>
                    <a:pt x="1706901" y="360624"/>
                  </a:lnTo>
                  <a:lnTo>
                    <a:pt x="1685823" y="349123"/>
                  </a:lnTo>
                  <a:lnTo>
                    <a:pt x="1709572" y="291464"/>
                  </a:lnTo>
                  <a:lnTo>
                    <a:pt x="1728624" y="303133"/>
                  </a:lnTo>
                  <a:lnTo>
                    <a:pt x="1747497" y="311467"/>
                  </a:lnTo>
                  <a:lnTo>
                    <a:pt x="1766204" y="316468"/>
                  </a:lnTo>
                  <a:lnTo>
                    <a:pt x="1784756" y="318135"/>
                  </a:lnTo>
                  <a:lnTo>
                    <a:pt x="1809519" y="315658"/>
                  </a:lnTo>
                  <a:lnTo>
                    <a:pt x="1827222" y="308229"/>
                  </a:lnTo>
                  <a:lnTo>
                    <a:pt x="1837852" y="295846"/>
                  </a:lnTo>
                  <a:lnTo>
                    <a:pt x="1841398" y="278511"/>
                  </a:lnTo>
                  <a:lnTo>
                    <a:pt x="1840564" y="269366"/>
                  </a:lnTo>
                  <a:lnTo>
                    <a:pt x="1819611" y="234416"/>
                  </a:lnTo>
                  <a:lnTo>
                    <a:pt x="1772945" y="205359"/>
                  </a:lnTo>
                  <a:lnTo>
                    <a:pt x="1753778" y="195335"/>
                  </a:lnTo>
                  <a:lnTo>
                    <a:pt x="1738004" y="186229"/>
                  </a:lnTo>
                  <a:lnTo>
                    <a:pt x="1703841" y="156051"/>
                  </a:lnTo>
                  <a:lnTo>
                    <a:pt x="1688506" y="119189"/>
                  </a:lnTo>
                  <a:lnTo>
                    <a:pt x="1686585" y="97662"/>
                  </a:lnTo>
                  <a:lnTo>
                    <a:pt x="1688514" y="77497"/>
                  </a:lnTo>
                  <a:lnTo>
                    <a:pt x="1703944" y="42548"/>
                  </a:lnTo>
                  <a:lnTo>
                    <a:pt x="1733970" y="15644"/>
                  </a:lnTo>
                  <a:lnTo>
                    <a:pt x="1773542" y="1738"/>
                  </a:lnTo>
                  <a:lnTo>
                    <a:pt x="1796567" y="0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294378" y="383631"/>
            <a:ext cx="1328500" cy="631479"/>
            <a:chOff x="2770377" y="641730"/>
            <a:chExt cx="747395" cy="373380"/>
          </a:xfrm>
        </p:grpSpPr>
        <p:sp>
          <p:nvSpPr>
            <p:cNvPr id="6" name="object 6"/>
            <p:cNvSpPr/>
            <p:nvPr/>
          </p:nvSpPr>
          <p:spPr>
            <a:xfrm>
              <a:off x="2771266" y="642619"/>
              <a:ext cx="745362" cy="371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34766" y="695578"/>
              <a:ext cx="95884" cy="909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4766" y="833373"/>
              <a:ext cx="115569" cy="12420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71266" y="642619"/>
              <a:ext cx="745490" cy="371475"/>
            </a:xfrm>
            <a:custGeom>
              <a:avLst/>
              <a:gdLst/>
              <a:ahLst/>
              <a:cxnLst/>
              <a:rect l="l" t="t" r="r" b="b"/>
              <a:pathLst>
                <a:path w="745489" h="371475">
                  <a:moveTo>
                    <a:pt x="680846" y="3301"/>
                  </a:moveTo>
                  <a:lnTo>
                    <a:pt x="745362" y="3301"/>
                  </a:lnTo>
                  <a:lnTo>
                    <a:pt x="745362" y="366267"/>
                  </a:lnTo>
                  <a:lnTo>
                    <a:pt x="680846" y="366267"/>
                  </a:lnTo>
                  <a:lnTo>
                    <a:pt x="680846" y="3301"/>
                  </a:lnTo>
                  <a:close/>
                </a:path>
                <a:path w="745489" h="371475">
                  <a:moveTo>
                    <a:pt x="342645" y="3301"/>
                  </a:moveTo>
                  <a:lnTo>
                    <a:pt x="376808" y="3301"/>
                  </a:lnTo>
                  <a:lnTo>
                    <a:pt x="455294" y="247903"/>
                  </a:lnTo>
                  <a:lnTo>
                    <a:pt x="532130" y="3301"/>
                  </a:lnTo>
                  <a:lnTo>
                    <a:pt x="566166" y="3301"/>
                  </a:lnTo>
                  <a:lnTo>
                    <a:pt x="640207" y="366521"/>
                  </a:lnTo>
                  <a:lnTo>
                    <a:pt x="577722" y="366521"/>
                  </a:lnTo>
                  <a:lnTo>
                    <a:pt x="540131" y="170814"/>
                  </a:lnTo>
                  <a:lnTo>
                    <a:pt x="466978" y="371220"/>
                  </a:lnTo>
                  <a:lnTo>
                    <a:pt x="443991" y="371220"/>
                  </a:lnTo>
                  <a:lnTo>
                    <a:pt x="370839" y="170814"/>
                  </a:lnTo>
                  <a:lnTo>
                    <a:pt x="331724" y="366521"/>
                  </a:lnTo>
                  <a:lnTo>
                    <a:pt x="269494" y="366521"/>
                  </a:lnTo>
                  <a:lnTo>
                    <a:pt x="342645" y="3301"/>
                  </a:lnTo>
                  <a:close/>
                </a:path>
                <a:path w="745489" h="371475">
                  <a:moveTo>
                    <a:pt x="102743" y="0"/>
                  </a:moveTo>
                  <a:lnTo>
                    <a:pt x="153130" y="6080"/>
                  </a:lnTo>
                  <a:lnTo>
                    <a:pt x="191134" y="24256"/>
                  </a:lnTo>
                  <a:lnTo>
                    <a:pt x="221013" y="72102"/>
                  </a:lnTo>
                  <a:lnTo>
                    <a:pt x="223012" y="93217"/>
                  </a:lnTo>
                  <a:lnTo>
                    <a:pt x="220156" y="113625"/>
                  </a:lnTo>
                  <a:lnTo>
                    <a:pt x="211597" y="131794"/>
                  </a:lnTo>
                  <a:lnTo>
                    <a:pt x="197348" y="147724"/>
                  </a:lnTo>
                  <a:lnTo>
                    <a:pt x="177419" y="161416"/>
                  </a:lnTo>
                  <a:lnTo>
                    <a:pt x="206996" y="176274"/>
                  </a:lnTo>
                  <a:lnTo>
                    <a:pt x="228107" y="197405"/>
                  </a:lnTo>
                  <a:lnTo>
                    <a:pt x="240766" y="224799"/>
                  </a:lnTo>
                  <a:lnTo>
                    <a:pt x="244982" y="258444"/>
                  </a:lnTo>
                  <a:lnTo>
                    <a:pt x="242649" y="281999"/>
                  </a:lnTo>
                  <a:lnTo>
                    <a:pt x="223980" y="321345"/>
                  </a:lnTo>
                  <a:lnTo>
                    <a:pt x="187543" y="349926"/>
                  </a:lnTo>
                  <a:lnTo>
                    <a:pt x="139243" y="364456"/>
                  </a:lnTo>
                  <a:lnTo>
                    <a:pt x="110997" y="366267"/>
                  </a:lnTo>
                  <a:lnTo>
                    <a:pt x="0" y="366267"/>
                  </a:lnTo>
                  <a:lnTo>
                    <a:pt x="0" y="3555"/>
                  </a:lnTo>
                  <a:lnTo>
                    <a:pt x="33930" y="2035"/>
                  </a:lnTo>
                  <a:lnTo>
                    <a:pt x="62372" y="920"/>
                  </a:lnTo>
                  <a:lnTo>
                    <a:pt x="85314" y="234"/>
                  </a:lnTo>
                  <a:lnTo>
                    <a:pt x="102743" y="0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05689" y="243723"/>
            <a:ext cx="670575" cy="928048"/>
            <a:chOff x="3580129" y="638555"/>
            <a:chExt cx="179705" cy="376555"/>
          </a:xfrm>
        </p:grpSpPr>
        <p:sp>
          <p:nvSpPr>
            <p:cNvPr id="11" name="object 11"/>
            <p:cNvSpPr/>
            <p:nvPr/>
          </p:nvSpPr>
          <p:spPr>
            <a:xfrm>
              <a:off x="3581018" y="639444"/>
              <a:ext cx="177926" cy="3743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16070" y="931671"/>
              <a:ext cx="82803" cy="830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81018" y="639444"/>
              <a:ext cx="178435" cy="259715"/>
            </a:xfrm>
            <a:custGeom>
              <a:avLst/>
              <a:gdLst/>
              <a:ahLst/>
              <a:cxnLst/>
              <a:rect l="l" t="t" r="r" b="b"/>
              <a:pathLst>
                <a:path w="178435" h="259715">
                  <a:moveTo>
                    <a:pt x="83946" y="0"/>
                  </a:moveTo>
                  <a:lnTo>
                    <a:pt x="136739" y="12590"/>
                  </a:lnTo>
                  <a:lnTo>
                    <a:pt x="171180" y="48275"/>
                  </a:lnTo>
                  <a:lnTo>
                    <a:pt x="177926" y="81533"/>
                  </a:lnTo>
                  <a:lnTo>
                    <a:pt x="177309" y="93704"/>
                  </a:lnTo>
                  <a:lnTo>
                    <a:pt x="162288" y="133401"/>
                  </a:lnTo>
                  <a:lnTo>
                    <a:pt x="133730" y="165226"/>
                  </a:lnTo>
                  <a:lnTo>
                    <a:pt x="122441" y="176537"/>
                  </a:lnTo>
                  <a:lnTo>
                    <a:pt x="98339" y="212451"/>
                  </a:lnTo>
                  <a:lnTo>
                    <a:pt x="94106" y="238632"/>
                  </a:lnTo>
                  <a:lnTo>
                    <a:pt x="94106" y="241300"/>
                  </a:lnTo>
                  <a:lnTo>
                    <a:pt x="95376" y="248157"/>
                  </a:lnTo>
                  <a:lnTo>
                    <a:pt x="97662" y="259460"/>
                  </a:lnTo>
                  <a:lnTo>
                    <a:pt x="50291" y="259460"/>
                  </a:lnTo>
                  <a:lnTo>
                    <a:pt x="49910" y="258317"/>
                  </a:lnTo>
                  <a:lnTo>
                    <a:pt x="48386" y="254126"/>
                  </a:lnTo>
                  <a:lnTo>
                    <a:pt x="45719" y="246760"/>
                  </a:lnTo>
                  <a:lnTo>
                    <a:pt x="42925" y="239521"/>
                  </a:lnTo>
                  <a:lnTo>
                    <a:pt x="41655" y="233171"/>
                  </a:lnTo>
                  <a:lnTo>
                    <a:pt x="41655" y="227710"/>
                  </a:lnTo>
                  <a:lnTo>
                    <a:pt x="51323" y="183848"/>
                  </a:lnTo>
                  <a:lnTo>
                    <a:pt x="80641" y="143668"/>
                  </a:lnTo>
                  <a:lnTo>
                    <a:pt x="92075" y="130809"/>
                  </a:lnTo>
                  <a:lnTo>
                    <a:pt x="102983" y="117689"/>
                  </a:lnTo>
                  <a:lnTo>
                    <a:pt x="110759" y="105759"/>
                  </a:lnTo>
                  <a:lnTo>
                    <a:pt x="115417" y="95019"/>
                  </a:lnTo>
                  <a:lnTo>
                    <a:pt x="116966" y="85470"/>
                  </a:lnTo>
                  <a:lnTo>
                    <a:pt x="114133" y="70302"/>
                  </a:lnTo>
                  <a:lnTo>
                    <a:pt x="105632" y="59467"/>
                  </a:lnTo>
                  <a:lnTo>
                    <a:pt x="91463" y="52966"/>
                  </a:lnTo>
                  <a:lnTo>
                    <a:pt x="71627" y="50800"/>
                  </a:lnTo>
                  <a:lnTo>
                    <a:pt x="60459" y="52181"/>
                  </a:lnTo>
                  <a:lnTo>
                    <a:pt x="49053" y="56324"/>
                  </a:lnTo>
                  <a:lnTo>
                    <a:pt x="37409" y="63230"/>
                  </a:lnTo>
                  <a:lnTo>
                    <a:pt x="25526" y="72897"/>
                  </a:lnTo>
                  <a:lnTo>
                    <a:pt x="0" y="25018"/>
                  </a:lnTo>
                  <a:lnTo>
                    <a:pt x="17242" y="14091"/>
                  </a:lnTo>
                  <a:lnTo>
                    <a:pt x="36972" y="6270"/>
                  </a:lnTo>
                  <a:lnTo>
                    <a:pt x="59203" y="1569"/>
                  </a:lnTo>
                  <a:lnTo>
                    <a:pt x="83946" y="0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48139" y="1461260"/>
            <a:ext cx="7708487" cy="54405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6385" marR="5080" indent="-274320">
              <a:lnSpc>
                <a:spcPct val="100499"/>
              </a:lnSpc>
              <a:spcBef>
                <a:spcPts val="85"/>
              </a:spcBef>
              <a:buClr>
                <a:srgbClr val="B03E9A"/>
              </a:buClr>
              <a:buSzPct val="79166"/>
              <a:buFont typeface="Arial"/>
              <a:buChar char=""/>
              <a:tabLst>
                <a:tab pos="387350" algn="l"/>
                <a:tab pos="387985" algn="l"/>
              </a:tabLst>
            </a:pPr>
            <a:r>
              <a:rPr sz="3200" dirty="0"/>
              <a:t>	</a:t>
            </a:r>
            <a:r>
              <a:rPr sz="3200" spc="-20" dirty="0">
                <a:latin typeface="Georgia"/>
                <a:cs typeface="Georgia"/>
              </a:rPr>
              <a:t>It </a:t>
            </a:r>
            <a:r>
              <a:rPr sz="3200" spc="110" dirty="0">
                <a:latin typeface="Georgia"/>
                <a:cs typeface="Georgia"/>
              </a:rPr>
              <a:t>is </a:t>
            </a:r>
            <a:r>
              <a:rPr sz="3200" spc="180" dirty="0">
                <a:latin typeface="Georgia"/>
                <a:cs typeface="Georgia"/>
              </a:rPr>
              <a:t>a </a:t>
            </a:r>
            <a:r>
              <a:rPr sz="3200" spc="145" dirty="0">
                <a:latin typeface="Georgia"/>
                <a:cs typeface="Georgia"/>
              </a:rPr>
              <a:t>measure </a:t>
            </a:r>
            <a:r>
              <a:rPr sz="3200" spc="15" dirty="0">
                <a:latin typeface="Georgia"/>
                <a:cs typeface="Georgia"/>
              </a:rPr>
              <a:t>of </a:t>
            </a:r>
            <a:r>
              <a:rPr sz="3200" b="1" spc="100" dirty="0">
                <a:solidFill>
                  <a:srgbClr val="00B050"/>
                </a:solidFill>
                <a:latin typeface="Georgia"/>
                <a:cs typeface="Georgia"/>
              </a:rPr>
              <a:t>body </a:t>
            </a:r>
            <a:r>
              <a:rPr sz="3200" b="1" spc="85" dirty="0">
                <a:solidFill>
                  <a:srgbClr val="00B050"/>
                </a:solidFill>
                <a:latin typeface="Georgia"/>
                <a:cs typeface="Georgia"/>
              </a:rPr>
              <a:t>fat </a:t>
            </a:r>
            <a:r>
              <a:rPr sz="3200" b="1" spc="140" dirty="0">
                <a:solidFill>
                  <a:srgbClr val="00B050"/>
                </a:solidFill>
                <a:latin typeface="Georgia"/>
                <a:cs typeface="Georgia"/>
              </a:rPr>
              <a:t>based </a:t>
            </a:r>
            <a:r>
              <a:rPr sz="3200" b="1" spc="105" dirty="0">
                <a:solidFill>
                  <a:srgbClr val="00B050"/>
                </a:solidFill>
                <a:latin typeface="Georgia"/>
                <a:cs typeface="Georgia"/>
              </a:rPr>
              <a:t>on </a:t>
            </a:r>
            <a:r>
              <a:rPr sz="3200" b="1" spc="120" dirty="0">
                <a:solidFill>
                  <a:srgbClr val="00B050"/>
                </a:solidFill>
                <a:latin typeface="Georgia"/>
                <a:cs typeface="Georgia"/>
              </a:rPr>
              <a:t>your  </a:t>
            </a:r>
            <a:r>
              <a:rPr sz="3200" b="1" spc="90" dirty="0">
                <a:solidFill>
                  <a:srgbClr val="00B050"/>
                </a:solidFill>
                <a:latin typeface="Georgia"/>
                <a:cs typeface="Georgia"/>
              </a:rPr>
              <a:t>weight in </a:t>
            </a:r>
            <a:r>
              <a:rPr sz="3200" b="1" spc="85" dirty="0">
                <a:solidFill>
                  <a:srgbClr val="00B050"/>
                </a:solidFill>
                <a:latin typeface="Georgia"/>
                <a:cs typeface="Georgia"/>
              </a:rPr>
              <a:t>relation </a:t>
            </a:r>
            <a:r>
              <a:rPr sz="3200" b="1" spc="65" dirty="0">
                <a:solidFill>
                  <a:srgbClr val="00B050"/>
                </a:solidFill>
                <a:latin typeface="Georgia"/>
                <a:cs typeface="Georgia"/>
              </a:rPr>
              <a:t>to </a:t>
            </a:r>
            <a:r>
              <a:rPr sz="3200" b="1" spc="114" dirty="0">
                <a:solidFill>
                  <a:srgbClr val="00B050"/>
                </a:solidFill>
                <a:latin typeface="Georgia"/>
                <a:cs typeface="Georgia"/>
              </a:rPr>
              <a:t>your</a:t>
            </a:r>
            <a:r>
              <a:rPr sz="3200" b="1" spc="610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3200" b="1" spc="100" dirty="0">
                <a:solidFill>
                  <a:srgbClr val="00B050"/>
                </a:solidFill>
                <a:latin typeface="Georgia"/>
                <a:cs typeface="Georgia"/>
              </a:rPr>
              <a:t>height.</a:t>
            </a:r>
            <a:endParaRPr sz="3200" b="1" dirty="0">
              <a:solidFill>
                <a:srgbClr val="00B050"/>
              </a:solidFill>
              <a:latin typeface="Georgia"/>
              <a:cs typeface="Georgia"/>
            </a:endParaRPr>
          </a:p>
          <a:p>
            <a:pPr>
              <a:spcBef>
                <a:spcPts val="45"/>
              </a:spcBef>
              <a:buChar char=""/>
            </a:pPr>
            <a:endParaRPr sz="3200" dirty="0">
              <a:latin typeface="Georgia"/>
              <a:cs typeface="Georgia"/>
            </a:endParaRPr>
          </a:p>
          <a:p>
            <a:pPr marL="286385" marR="22225" indent="-274320">
              <a:buClr>
                <a:srgbClr val="B03E9A"/>
              </a:buClr>
              <a:buSzPct val="72916"/>
              <a:buFont typeface="Arial"/>
              <a:buChar char=""/>
              <a:tabLst>
                <a:tab pos="384175" algn="l"/>
                <a:tab pos="384810" algn="l"/>
              </a:tabLst>
            </a:pPr>
            <a:r>
              <a:rPr sz="3200" dirty="0"/>
              <a:t>	</a:t>
            </a:r>
            <a:r>
              <a:rPr sz="3200" spc="-20" dirty="0">
                <a:latin typeface="Georgia"/>
                <a:cs typeface="Georgia"/>
              </a:rPr>
              <a:t>It </a:t>
            </a:r>
            <a:r>
              <a:rPr sz="3200" spc="110" dirty="0">
                <a:latin typeface="Georgia"/>
                <a:cs typeface="Georgia"/>
              </a:rPr>
              <a:t>is </a:t>
            </a:r>
            <a:r>
              <a:rPr sz="3200" spc="85" dirty="0">
                <a:latin typeface="Georgia"/>
                <a:cs typeface="Georgia"/>
              </a:rPr>
              <a:t>more </a:t>
            </a:r>
            <a:r>
              <a:rPr sz="3200" spc="15" dirty="0">
                <a:latin typeface="Georgia"/>
                <a:cs typeface="Georgia"/>
              </a:rPr>
              <a:t>of </a:t>
            </a:r>
            <a:r>
              <a:rPr sz="3200" spc="170" dirty="0">
                <a:latin typeface="Georgia"/>
                <a:cs typeface="Georgia"/>
              </a:rPr>
              <a:t>an </a:t>
            </a:r>
            <a:r>
              <a:rPr sz="3200" spc="95" dirty="0">
                <a:latin typeface="Georgia"/>
                <a:cs typeface="Georgia"/>
              </a:rPr>
              <a:t>indicator </a:t>
            </a:r>
            <a:r>
              <a:rPr sz="3200" spc="155" dirty="0">
                <a:latin typeface="Georgia"/>
                <a:cs typeface="Georgia"/>
              </a:rPr>
              <a:t>than </a:t>
            </a:r>
            <a:r>
              <a:rPr sz="3200" spc="180" dirty="0">
                <a:latin typeface="Georgia"/>
                <a:cs typeface="Georgia"/>
              </a:rPr>
              <a:t>a </a:t>
            </a:r>
            <a:r>
              <a:rPr sz="3200" spc="80" dirty="0">
                <a:latin typeface="Georgia"/>
                <a:cs typeface="Georgia"/>
              </a:rPr>
              <a:t>direct  </a:t>
            </a:r>
            <a:r>
              <a:rPr sz="3200" spc="135" dirty="0">
                <a:latin typeface="Georgia"/>
                <a:cs typeface="Georgia"/>
              </a:rPr>
              <a:t>measurement </a:t>
            </a:r>
            <a:r>
              <a:rPr sz="3200" spc="15" dirty="0">
                <a:latin typeface="Georgia"/>
                <a:cs typeface="Georgia"/>
              </a:rPr>
              <a:t>of </a:t>
            </a:r>
            <a:r>
              <a:rPr sz="3200" spc="180" dirty="0">
                <a:latin typeface="Georgia"/>
                <a:cs typeface="Georgia"/>
              </a:rPr>
              <a:t>a </a:t>
            </a:r>
            <a:r>
              <a:rPr sz="3200" spc="105" dirty="0">
                <a:latin typeface="Georgia"/>
                <a:cs typeface="Georgia"/>
              </a:rPr>
              <a:t>person’s </a:t>
            </a:r>
            <a:r>
              <a:rPr sz="3200" spc="85" dirty="0">
                <a:latin typeface="Georgia"/>
                <a:cs typeface="Georgia"/>
              </a:rPr>
              <a:t>total </a:t>
            </a:r>
            <a:r>
              <a:rPr sz="3200" spc="100" dirty="0">
                <a:latin typeface="Georgia"/>
                <a:cs typeface="Georgia"/>
              </a:rPr>
              <a:t>body</a:t>
            </a:r>
            <a:r>
              <a:rPr sz="3200" spc="560" dirty="0">
                <a:latin typeface="Georgia"/>
                <a:cs typeface="Georgia"/>
              </a:rPr>
              <a:t> </a:t>
            </a:r>
            <a:r>
              <a:rPr sz="3200" spc="90" dirty="0">
                <a:latin typeface="Georgia"/>
                <a:cs typeface="Georgia"/>
              </a:rPr>
              <a:t>fat.</a:t>
            </a:r>
            <a:endParaRPr sz="3200" dirty="0">
              <a:latin typeface="Georgia"/>
              <a:cs typeface="Georgia"/>
            </a:endParaRPr>
          </a:p>
          <a:p>
            <a:pPr>
              <a:spcBef>
                <a:spcPts val="50"/>
              </a:spcBef>
              <a:buChar char=""/>
            </a:pPr>
            <a:endParaRPr sz="3200" dirty="0">
              <a:latin typeface="Georgia"/>
              <a:cs typeface="Georgia"/>
            </a:endParaRPr>
          </a:p>
          <a:p>
            <a:pPr marL="286385" marR="213360" indent="-274320">
              <a:buClr>
                <a:srgbClr val="B03E9A"/>
              </a:buClr>
              <a:buSzPct val="72916"/>
              <a:buFont typeface="Arial"/>
              <a:buChar char=""/>
              <a:tabLst>
                <a:tab pos="287020" algn="l"/>
                <a:tab pos="4596765" algn="l"/>
              </a:tabLst>
            </a:pPr>
            <a:r>
              <a:rPr sz="3200" spc="110" dirty="0">
                <a:latin typeface="Georgia"/>
                <a:cs typeface="Georgia"/>
              </a:rPr>
              <a:t>As </a:t>
            </a:r>
            <a:r>
              <a:rPr sz="3200" spc="114" dirty="0">
                <a:latin typeface="Georgia"/>
                <a:cs typeface="Georgia"/>
              </a:rPr>
              <a:t>the </a:t>
            </a:r>
            <a:r>
              <a:rPr sz="3200" b="1" spc="20" dirty="0">
                <a:solidFill>
                  <a:srgbClr val="00B050"/>
                </a:solidFill>
                <a:latin typeface="Georgia"/>
                <a:cs typeface="Georgia"/>
              </a:rPr>
              <a:t>BMI</a:t>
            </a:r>
            <a:r>
              <a:rPr sz="3200" b="1" spc="360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3200" b="1" spc="110" dirty="0">
                <a:solidFill>
                  <a:srgbClr val="00B050"/>
                </a:solidFill>
                <a:latin typeface="Georgia"/>
                <a:cs typeface="Georgia"/>
              </a:rPr>
              <a:t>score</a:t>
            </a:r>
            <a:r>
              <a:rPr sz="3200" b="1" spc="195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3200" b="1" spc="130" dirty="0" smtClean="0">
                <a:solidFill>
                  <a:srgbClr val="00B050"/>
                </a:solidFill>
                <a:latin typeface="Georgia"/>
                <a:cs typeface="Georgia"/>
              </a:rPr>
              <a:t>increases</a:t>
            </a:r>
            <a:r>
              <a:rPr sz="3200" spc="130" dirty="0" smtClean="0">
                <a:latin typeface="Georgia"/>
                <a:cs typeface="Georgia"/>
              </a:rPr>
              <a:t>,</a:t>
            </a:r>
            <a:r>
              <a:rPr lang="en-US" sz="3200" spc="130" dirty="0" smtClean="0">
                <a:latin typeface="Georgia"/>
                <a:cs typeface="Georgia"/>
              </a:rPr>
              <a:t> </a:t>
            </a:r>
            <a:r>
              <a:rPr sz="3200" spc="125" dirty="0" smtClean="0">
                <a:latin typeface="Georgia"/>
                <a:cs typeface="Georgia"/>
              </a:rPr>
              <a:t>so </a:t>
            </a:r>
            <a:r>
              <a:rPr sz="3200" spc="110" dirty="0">
                <a:latin typeface="Georgia"/>
                <a:cs typeface="Georgia"/>
              </a:rPr>
              <a:t>does </a:t>
            </a:r>
            <a:r>
              <a:rPr sz="3200" spc="114" dirty="0">
                <a:latin typeface="Georgia"/>
                <a:cs typeface="Georgia"/>
              </a:rPr>
              <a:t>the  </a:t>
            </a:r>
            <a:r>
              <a:rPr sz="3200" spc="105" dirty="0">
                <a:latin typeface="Georgia"/>
                <a:cs typeface="Georgia"/>
              </a:rPr>
              <a:t>person’s </a:t>
            </a:r>
            <a:r>
              <a:rPr sz="3200" spc="85" dirty="0">
                <a:solidFill>
                  <a:srgbClr val="00B050"/>
                </a:solidFill>
                <a:latin typeface="Georgia"/>
                <a:cs typeface="Georgia"/>
              </a:rPr>
              <a:t>total </a:t>
            </a:r>
            <a:r>
              <a:rPr sz="3200" spc="100" dirty="0">
                <a:solidFill>
                  <a:srgbClr val="00B050"/>
                </a:solidFill>
                <a:latin typeface="Georgia"/>
                <a:cs typeface="Georgia"/>
              </a:rPr>
              <a:t>body </a:t>
            </a:r>
            <a:r>
              <a:rPr sz="3200" spc="80" dirty="0">
                <a:solidFill>
                  <a:srgbClr val="00B050"/>
                </a:solidFill>
                <a:latin typeface="Georgia"/>
                <a:cs typeface="Georgia"/>
              </a:rPr>
              <a:t>fat</a:t>
            </a:r>
            <a:r>
              <a:rPr sz="3200" spc="430" dirty="0">
                <a:solidFill>
                  <a:srgbClr val="00B050"/>
                </a:solidFill>
                <a:latin typeface="Georgia"/>
                <a:cs typeface="Georgia"/>
              </a:rPr>
              <a:t> </a:t>
            </a:r>
            <a:r>
              <a:rPr sz="3200" spc="130" dirty="0">
                <a:solidFill>
                  <a:srgbClr val="00B050"/>
                </a:solidFill>
                <a:latin typeface="Georgia"/>
                <a:cs typeface="Georgia"/>
              </a:rPr>
              <a:t>increases.</a:t>
            </a:r>
            <a:endParaRPr sz="3200" dirty="0">
              <a:solidFill>
                <a:srgbClr val="00B050"/>
              </a:solidFill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96884" y="-1"/>
            <a:ext cx="3475846" cy="4992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122" y="371061"/>
            <a:ext cx="6227727" cy="663609"/>
            <a:chOff x="691603" y="656844"/>
            <a:chExt cx="4754245" cy="377825"/>
          </a:xfrm>
        </p:grpSpPr>
        <p:sp>
          <p:nvSpPr>
            <p:cNvPr id="3" name="object 3"/>
            <p:cNvSpPr/>
            <p:nvPr/>
          </p:nvSpPr>
          <p:spPr>
            <a:xfrm>
              <a:off x="692492" y="657733"/>
              <a:ext cx="4751870" cy="375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2492" y="657733"/>
              <a:ext cx="4752340" cy="375920"/>
            </a:xfrm>
            <a:custGeom>
              <a:avLst/>
              <a:gdLst/>
              <a:ahLst/>
              <a:cxnLst/>
              <a:rect l="l" t="t" r="r" b="b"/>
              <a:pathLst>
                <a:path w="4752340" h="375919">
                  <a:moveTo>
                    <a:pt x="4059339" y="112521"/>
                  </a:moveTo>
                  <a:lnTo>
                    <a:pt x="4015778" y="246506"/>
                  </a:lnTo>
                  <a:lnTo>
                    <a:pt x="4103027" y="246506"/>
                  </a:lnTo>
                  <a:lnTo>
                    <a:pt x="4059339" y="112521"/>
                  </a:lnTo>
                  <a:close/>
                </a:path>
                <a:path w="4752340" h="375919">
                  <a:moveTo>
                    <a:pt x="2521623" y="112521"/>
                  </a:moveTo>
                  <a:lnTo>
                    <a:pt x="2478062" y="246506"/>
                  </a:lnTo>
                  <a:lnTo>
                    <a:pt x="2565311" y="246506"/>
                  </a:lnTo>
                  <a:lnTo>
                    <a:pt x="2521623" y="112521"/>
                  </a:lnTo>
                  <a:close/>
                </a:path>
                <a:path w="4752340" h="375919">
                  <a:moveTo>
                    <a:pt x="1716062" y="57150"/>
                  </a:moveTo>
                  <a:lnTo>
                    <a:pt x="1677977" y="65817"/>
                  </a:lnTo>
                  <a:lnTo>
                    <a:pt x="1649895" y="91820"/>
                  </a:lnTo>
                  <a:lnTo>
                    <a:pt x="1632638" y="132302"/>
                  </a:lnTo>
                  <a:lnTo>
                    <a:pt x="1626908" y="184784"/>
                  </a:lnTo>
                  <a:lnTo>
                    <a:pt x="1628245" y="214866"/>
                  </a:lnTo>
                  <a:lnTo>
                    <a:pt x="1639016" y="264169"/>
                  </a:lnTo>
                  <a:lnTo>
                    <a:pt x="1660477" y="298725"/>
                  </a:lnTo>
                  <a:lnTo>
                    <a:pt x="1711109" y="318388"/>
                  </a:lnTo>
                  <a:lnTo>
                    <a:pt x="1733854" y="316247"/>
                  </a:lnTo>
                  <a:lnTo>
                    <a:pt x="1770723" y="299154"/>
                  </a:lnTo>
                  <a:lnTo>
                    <a:pt x="1795990" y="265152"/>
                  </a:lnTo>
                  <a:lnTo>
                    <a:pt x="1808702" y="215431"/>
                  </a:lnTo>
                  <a:lnTo>
                    <a:pt x="1810296" y="184784"/>
                  </a:lnTo>
                  <a:lnTo>
                    <a:pt x="1804412" y="128944"/>
                  </a:lnTo>
                  <a:lnTo>
                    <a:pt x="1786753" y="89058"/>
                  </a:lnTo>
                  <a:lnTo>
                    <a:pt x="1757307" y="65127"/>
                  </a:lnTo>
                  <a:lnTo>
                    <a:pt x="1716062" y="57150"/>
                  </a:lnTo>
                  <a:close/>
                </a:path>
                <a:path w="4752340" h="375919">
                  <a:moveTo>
                    <a:pt x="486232" y="57150"/>
                  </a:moveTo>
                  <a:lnTo>
                    <a:pt x="448135" y="65817"/>
                  </a:lnTo>
                  <a:lnTo>
                    <a:pt x="420077" y="91820"/>
                  </a:lnTo>
                  <a:lnTo>
                    <a:pt x="402790" y="132302"/>
                  </a:lnTo>
                  <a:lnTo>
                    <a:pt x="397027" y="184784"/>
                  </a:lnTo>
                  <a:lnTo>
                    <a:pt x="398375" y="214866"/>
                  </a:lnTo>
                  <a:lnTo>
                    <a:pt x="409157" y="264169"/>
                  </a:lnTo>
                  <a:lnTo>
                    <a:pt x="430590" y="298725"/>
                  </a:lnTo>
                  <a:lnTo>
                    <a:pt x="481279" y="318388"/>
                  </a:lnTo>
                  <a:lnTo>
                    <a:pt x="504010" y="316247"/>
                  </a:lnTo>
                  <a:lnTo>
                    <a:pt x="540872" y="299154"/>
                  </a:lnTo>
                  <a:lnTo>
                    <a:pt x="566117" y="265152"/>
                  </a:lnTo>
                  <a:lnTo>
                    <a:pt x="578836" y="215431"/>
                  </a:lnTo>
                  <a:lnTo>
                    <a:pt x="580428" y="184784"/>
                  </a:lnTo>
                  <a:lnTo>
                    <a:pt x="574537" y="128944"/>
                  </a:lnTo>
                  <a:lnTo>
                    <a:pt x="556871" y="89058"/>
                  </a:lnTo>
                  <a:lnTo>
                    <a:pt x="527433" y="65127"/>
                  </a:lnTo>
                  <a:lnTo>
                    <a:pt x="486232" y="57150"/>
                  </a:lnTo>
                  <a:close/>
                </a:path>
                <a:path w="4752340" h="375919">
                  <a:moveTo>
                    <a:pt x="4520222" y="6350"/>
                  </a:moveTo>
                  <a:lnTo>
                    <a:pt x="4751870" y="6350"/>
                  </a:lnTo>
                  <a:lnTo>
                    <a:pt x="4751870" y="63626"/>
                  </a:lnTo>
                  <a:lnTo>
                    <a:pt x="4584611" y="63626"/>
                  </a:lnTo>
                  <a:lnTo>
                    <a:pt x="4584611" y="148589"/>
                  </a:lnTo>
                  <a:lnTo>
                    <a:pt x="4704499" y="148589"/>
                  </a:lnTo>
                  <a:lnTo>
                    <a:pt x="4704499" y="203453"/>
                  </a:lnTo>
                  <a:lnTo>
                    <a:pt x="4584611" y="203453"/>
                  </a:lnTo>
                  <a:lnTo>
                    <a:pt x="4584611" y="312165"/>
                  </a:lnTo>
                  <a:lnTo>
                    <a:pt x="4749203" y="312165"/>
                  </a:lnTo>
                  <a:lnTo>
                    <a:pt x="4749203" y="369442"/>
                  </a:lnTo>
                  <a:lnTo>
                    <a:pt x="4520222" y="369442"/>
                  </a:lnTo>
                  <a:lnTo>
                    <a:pt x="4520222" y="6350"/>
                  </a:lnTo>
                  <a:close/>
                </a:path>
                <a:path w="4752340" h="375919">
                  <a:moveTo>
                    <a:pt x="4177068" y="6350"/>
                  </a:moveTo>
                  <a:lnTo>
                    <a:pt x="4477677" y="6350"/>
                  </a:lnTo>
                  <a:lnTo>
                    <a:pt x="4477677" y="63626"/>
                  </a:lnTo>
                  <a:lnTo>
                    <a:pt x="4357027" y="63626"/>
                  </a:lnTo>
                  <a:lnTo>
                    <a:pt x="4357027" y="369442"/>
                  </a:lnTo>
                  <a:lnTo>
                    <a:pt x="4292511" y="369442"/>
                  </a:lnTo>
                  <a:lnTo>
                    <a:pt x="4292511" y="63626"/>
                  </a:lnTo>
                  <a:lnTo>
                    <a:pt x="4177068" y="63626"/>
                  </a:lnTo>
                  <a:lnTo>
                    <a:pt x="4177068" y="6350"/>
                  </a:lnTo>
                  <a:close/>
                </a:path>
                <a:path w="4752340" h="375919">
                  <a:moveTo>
                    <a:pt x="3656114" y="6350"/>
                  </a:moveTo>
                  <a:lnTo>
                    <a:pt x="3720503" y="6350"/>
                  </a:lnTo>
                  <a:lnTo>
                    <a:pt x="3720503" y="312165"/>
                  </a:lnTo>
                  <a:lnTo>
                    <a:pt x="3884587" y="312165"/>
                  </a:lnTo>
                  <a:lnTo>
                    <a:pt x="3884587" y="369442"/>
                  </a:lnTo>
                  <a:lnTo>
                    <a:pt x="3656114" y="369442"/>
                  </a:lnTo>
                  <a:lnTo>
                    <a:pt x="3656114" y="6350"/>
                  </a:lnTo>
                  <a:close/>
                </a:path>
                <a:path w="4752340" h="375919">
                  <a:moveTo>
                    <a:pt x="3311690" y="6350"/>
                  </a:moveTo>
                  <a:lnTo>
                    <a:pt x="3376079" y="6350"/>
                  </a:lnTo>
                  <a:lnTo>
                    <a:pt x="3376079" y="252475"/>
                  </a:lnTo>
                  <a:lnTo>
                    <a:pt x="3377196" y="266382"/>
                  </a:lnTo>
                  <a:lnTo>
                    <a:pt x="3403646" y="308101"/>
                  </a:lnTo>
                  <a:lnTo>
                    <a:pt x="3443008" y="318388"/>
                  </a:lnTo>
                  <a:lnTo>
                    <a:pt x="3459484" y="317267"/>
                  </a:lnTo>
                  <a:lnTo>
                    <a:pt x="3497364" y="300354"/>
                  </a:lnTo>
                  <a:lnTo>
                    <a:pt x="3515580" y="265993"/>
                  </a:lnTo>
                  <a:lnTo>
                    <a:pt x="3516795" y="251205"/>
                  </a:lnTo>
                  <a:lnTo>
                    <a:pt x="3516795" y="6350"/>
                  </a:lnTo>
                  <a:lnTo>
                    <a:pt x="3581311" y="6350"/>
                  </a:lnTo>
                  <a:lnTo>
                    <a:pt x="3581311" y="256158"/>
                  </a:lnTo>
                  <a:lnTo>
                    <a:pt x="3578955" y="282640"/>
                  </a:lnTo>
                  <a:lnTo>
                    <a:pt x="3560147" y="326507"/>
                  </a:lnTo>
                  <a:lnTo>
                    <a:pt x="3523383" y="357770"/>
                  </a:lnTo>
                  <a:lnTo>
                    <a:pt x="3473281" y="373669"/>
                  </a:lnTo>
                  <a:lnTo>
                    <a:pt x="3443516" y="375665"/>
                  </a:lnTo>
                  <a:lnTo>
                    <a:pt x="3413702" y="373717"/>
                  </a:lnTo>
                  <a:lnTo>
                    <a:pt x="3364934" y="358199"/>
                  </a:lnTo>
                  <a:lnTo>
                    <a:pt x="3330978" y="327485"/>
                  </a:lnTo>
                  <a:lnTo>
                    <a:pt x="3313833" y="283098"/>
                  </a:lnTo>
                  <a:lnTo>
                    <a:pt x="3311690" y="255904"/>
                  </a:lnTo>
                  <a:lnTo>
                    <a:pt x="3311690" y="6350"/>
                  </a:lnTo>
                  <a:close/>
                </a:path>
                <a:path w="4752340" h="375919">
                  <a:moveTo>
                    <a:pt x="2720378" y="6350"/>
                  </a:moveTo>
                  <a:lnTo>
                    <a:pt x="2784767" y="6350"/>
                  </a:lnTo>
                  <a:lnTo>
                    <a:pt x="2784767" y="312165"/>
                  </a:lnTo>
                  <a:lnTo>
                    <a:pt x="2948851" y="312165"/>
                  </a:lnTo>
                  <a:lnTo>
                    <a:pt x="2948851" y="369442"/>
                  </a:lnTo>
                  <a:lnTo>
                    <a:pt x="2720378" y="369442"/>
                  </a:lnTo>
                  <a:lnTo>
                    <a:pt x="2720378" y="6350"/>
                  </a:lnTo>
                  <a:close/>
                </a:path>
                <a:path w="4752340" h="375919">
                  <a:moveTo>
                    <a:pt x="1264704" y="6350"/>
                  </a:moveTo>
                  <a:lnTo>
                    <a:pt x="1565313" y="6350"/>
                  </a:lnTo>
                  <a:lnTo>
                    <a:pt x="1565313" y="63626"/>
                  </a:lnTo>
                  <a:lnTo>
                    <a:pt x="1444663" y="63626"/>
                  </a:lnTo>
                  <a:lnTo>
                    <a:pt x="1444663" y="369442"/>
                  </a:lnTo>
                  <a:lnTo>
                    <a:pt x="1380147" y="369442"/>
                  </a:lnTo>
                  <a:lnTo>
                    <a:pt x="1380147" y="63626"/>
                  </a:lnTo>
                  <a:lnTo>
                    <a:pt x="1264704" y="63626"/>
                  </a:lnTo>
                  <a:lnTo>
                    <a:pt x="1264704" y="6350"/>
                  </a:lnTo>
                  <a:close/>
                </a:path>
                <a:path w="4752340" h="375919">
                  <a:moveTo>
                    <a:pt x="668185" y="6350"/>
                  </a:moveTo>
                  <a:lnTo>
                    <a:pt x="735368" y="6350"/>
                  </a:lnTo>
                  <a:lnTo>
                    <a:pt x="803440" y="225425"/>
                  </a:lnTo>
                  <a:lnTo>
                    <a:pt x="877100" y="6350"/>
                  </a:lnTo>
                  <a:lnTo>
                    <a:pt x="905294" y="6350"/>
                  </a:lnTo>
                  <a:lnTo>
                    <a:pt x="979081" y="225425"/>
                  </a:lnTo>
                  <a:lnTo>
                    <a:pt x="1047026" y="6350"/>
                  </a:lnTo>
                  <a:lnTo>
                    <a:pt x="1114209" y="6350"/>
                  </a:lnTo>
                  <a:lnTo>
                    <a:pt x="996734" y="374395"/>
                  </a:lnTo>
                  <a:lnTo>
                    <a:pt x="970191" y="374395"/>
                  </a:lnTo>
                  <a:lnTo>
                    <a:pt x="890943" y="145414"/>
                  </a:lnTo>
                  <a:lnTo>
                    <a:pt x="813854" y="374395"/>
                  </a:lnTo>
                  <a:lnTo>
                    <a:pt x="787311" y="374395"/>
                  </a:lnTo>
                  <a:lnTo>
                    <a:pt x="668185" y="6350"/>
                  </a:lnTo>
                  <a:close/>
                </a:path>
                <a:path w="4752340" h="375919">
                  <a:moveTo>
                    <a:pt x="0" y="6350"/>
                  </a:moveTo>
                  <a:lnTo>
                    <a:pt x="64427" y="6350"/>
                  </a:lnTo>
                  <a:lnTo>
                    <a:pt x="64427" y="148589"/>
                  </a:lnTo>
                  <a:lnTo>
                    <a:pt x="208889" y="148589"/>
                  </a:lnTo>
                  <a:lnTo>
                    <a:pt x="208889" y="6350"/>
                  </a:lnTo>
                  <a:lnTo>
                    <a:pt x="272580" y="6350"/>
                  </a:lnTo>
                  <a:lnTo>
                    <a:pt x="272580" y="369442"/>
                  </a:lnTo>
                  <a:lnTo>
                    <a:pt x="208889" y="369442"/>
                  </a:lnTo>
                  <a:lnTo>
                    <a:pt x="208889" y="205866"/>
                  </a:lnTo>
                  <a:lnTo>
                    <a:pt x="64427" y="205866"/>
                  </a:lnTo>
                  <a:lnTo>
                    <a:pt x="64427" y="369442"/>
                  </a:lnTo>
                  <a:lnTo>
                    <a:pt x="0" y="369442"/>
                  </a:lnTo>
                  <a:lnTo>
                    <a:pt x="0" y="6350"/>
                  </a:lnTo>
                  <a:close/>
                </a:path>
                <a:path w="4752340" h="375919">
                  <a:moveTo>
                    <a:pt x="4045242" y="1396"/>
                  </a:moveTo>
                  <a:lnTo>
                    <a:pt x="4073563" y="1396"/>
                  </a:lnTo>
                  <a:lnTo>
                    <a:pt x="4219486" y="369442"/>
                  </a:lnTo>
                  <a:lnTo>
                    <a:pt x="4148366" y="369442"/>
                  </a:lnTo>
                  <a:lnTo>
                    <a:pt x="4121823" y="295782"/>
                  </a:lnTo>
                  <a:lnTo>
                    <a:pt x="3997490" y="295782"/>
                  </a:lnTo>
                  <a:lnTo>
                    <a:pt x="3972217" y="369442"/>
                  </a:lnTo>
                  <a:lnTo>
                    <a:pt x="3900589" y="369442"/>
                  </a:lnTo>
                  <a:lnTo>
                    <a:pt x="4045242" y="1396"/>
                  </a:lnTo>
                  <a:close/>
                </a:path>
                <a:path w="4752340" h="375919">
                  <a:moveTo>
                    <a:pt x="2507526" y="1396"/>
                  </a:moveTo>
                  <a:lnTo>
                    <a:pt x="2535847" y="1396"/>
                  </a:lnTo>
                  <a:lnTo>
                    <a:pt x="2681770" y="369442"/>
                  </a:lnTo>
                  <a:lnTo>
                    <a:pt x="2610650" y="369442"/>
                  </a:lnTo>
                  <a:lnTo>
                    <a:pt x="2584107" y="295782"/>
                  </a:lnTo>
                  <a:lnTo>
                    <a:pt x="2459774" y="295782"/>
                  </a:lnTo>
                  <a:lnTo>
                    <a:pt x="2434501" y="369442"/>
                  </a:lnTo>
                  <a:lnTo>
                    <a:pt x="2362873" y="369442"/>
                  </a:lnTo>
                  <a:lnTo>
                    <a:pt x="2507526" y="1396"/>
                  </a:lnTo>
                  <a:close/>
                </a:path>
                <a:path w="4752340" h="375919">
                  <a:moveTo>
                    <a:pt x="3149638" y="253"/>
                  </a:moveTo>
                  <a:lnTo>
                    <a:pt x="3179310" y="1849"/>
                  </a:lnTo>
                  <a:lnTo>
                    <a:pt x="3205851" y="6635"/>
                  </a:lnTo>
                  <a:lnTo>
                    <a:pt x="3229273" y="14612"/>
                  </a:lnTo>
                  <a:lnTo>
                    <a:pt x="3249587" y="25780"/>
                  </a:lnTo>
                  <a:lnTo>
                    <a:pt x="3223044" y="78993"/>
                  </a:lnTo>
                  <a:lnTo>
                    <a:pt x="3210637" y="69566"/>
                  </a:lnTo>
                  <a:lnTo>
                    <a:pt x="3194945" y="62817"/>
                  </a:lnTo>
                  <a:lnTo>
                    <a:pt x="3175966" y="58759"/>
                  </a:lnTo>
                  <a:lnTo>
                    <a:pt x="3153702" y="57403"/>
                  </a:lnTo>
                  <a:lnTo>
                    <a:pt x="3132036" y="59785"/>
                  </a:lnTo>
                  <a:lnTo>
                    <a:pt x="3094801" y="78835"/>
                  </a:lnTo>
                  <a:lnTo>
                    <a:pt x="3066611" y="115796"/>
                  </a:lnTo>
                  <a:lnTo>
                    <a:pt x="3052133" y="163905"/>
                  </a:lnTo>
                  <a:lnTo>
                    <a:pt x="3050324" y="191769"/>
                  </a:lnTo>
                  <a:lnTo>
                    <a:pt x="3051994" y="219396"/>
                  </a:lnTo>
                  <a:lnTo>
                    <a:pt x="3065433" y="265600"/>
                  </a:lnTo>
                  <a:lnTo>
                    <a:pt x="3091797" y="299154"/>
                  </a:lnTo>
                  <a:lnTo>
                    <a:pt x="3127611" y="316247"/>
                  </a:lnTo>
                  <a:lnTo>
                    <a:pt x="3148876" y="318388"/>
                  </a:lnTo>
                  <a:lnTo>
                    <a:pt x="3173170" y="316101"/>
                  </a:lnTo>
                  <a:lnTo>
                    <a:pt x="3194643" y="309229"/>
                  </a:lnTo>
                  <a:lnTo>
                    <a:pt x="3213330" y="297761"/>
                  </a:lnTo>
                  <a:lnTo>
                    <a:pt x="3229267" y="281686"/>
                  </a:lnTo>
                  <a:lnTo>
                    <a:pt x="3259239" y="333755"/>
                  </a:lnTo>
                  <a:lnTo>
                    <a:pt x="3237236" y="352091"/>
                  </a:lnTo>
                  <a:lnTo>
                    <a:pt x="3210661" y="365188"/>
                  </a:lnTo>
                  <a:lnTo>
                    <a:pt x="3179514" y="373046"/>
                  </a:lnTo>
                  <a:lnTo>
                    <a:pt x="3143796" y="375665"/>
                  </a:lnTo>
                  <a:lnTo>
                    <a:pt x="3107837" y="372526"/>
                  </a:lnTo>
                  <a:lnTo>
                    <a:pt x="3048730" y="347483"/>
                  </a:lnTo>
                  <a:lnTo>
                    <a:pt x="3007130" y="298293"/>
                  </a:lnTo>
                  <a:lnTo>
                    <a:pt x="2986036" y="229955"/>
                  </a:lnTo>
                  <a:lnTo>
                    <a:pt x="2983395" y="188975"/>
                  </a:lnTo>
                  <a:lnTo>
                    <a:pt x="2986322" y="150403"/>
                  </a:lnTo>
                  <a:lnTo>
                    <a:pt x="3009701" y="83069"/>
                  </a:lnTo>
                  <a:lnTo>
                    <a:pt x="3055108" y="30686"/>
                  </a:lnTo>
                  <a:lnTo>
                    <a:pt x="3114873" y="3635"/>
                  </a:lnTo>
                  <a:lnTo>
                    <a:pt x="3149638" y="253"/>
                  </a:lnTo>
                  <a:close/>
                </a:path>
                <a:path w="4752340" h="375919">
                  <a:moveTo>
                    <a:pt x="2236762" y="253"/>
                  </a:moveTo>
                  <a:lnTo>
                    <a:pt x="2266434" y="1849"/>
                  </a:lnTo>
                  <a:lnTo>
                    <a:pt x="2292975" y="6635"/>
                  </a:lnTo>
                  <a:lnTo>
                    <a:pt x="2316397" y="14612"/>
                  </a:lnTo>
                  <a:lnTo>
                    <a:pt x="2336711" y="25780"/>
                  </a:lnTo>
                  <a:lnTo>
                    <a:pt x="2310168" y="78993"/>
                  </a:lnTo>
                  <a:lnTo>
                    <a:pt x="2297761" y="69566"/>
                  </a:lnTo>
                  <a:lnTo>
                    <a:pt x="2282069" y="62817"/>
                  </a:lnTo>
                  <a:lnTo>
                    <a:pt x="2263090" y="58759"/>
                  </a:lnTo>
                  <a:lnTo>
                    <a:pt x="2240826" y="57403"/>
                  </a:lnTo>
                  <a:lnTo>
                    <a:pt x="2219160" y="59785"/>
                  </a:lnTo>
                  <a:lnTo>
                    <a:pt x="2181925" y="78835"/>
                  </a:lnTo>
                  <a:lnTo>
                    <a:pt x="2153735" y="115796"/>
                  </a:lnTo>
                  <a:lnTo>
                    <a:pt x="2139257" y="163905"/>
                  </a:lnTo>
                  <a:lnTo>
                    <a:pt x="2137448" y="191769"/>
                  </a:lnTo>
                  <a:lnTo>
                    <a:pt x="2139118" y="219396"/>
                  </a:lnTo>
                  <a:lnTo>
                    <a:pt x="2152557" y="265600"/>
                  </a:lnTo>
                  <a:lnTo>
                    <a:pt x="2178921" y="299154"/>
                  </a:lnTo>
                  <a:lnTo>
                    <a:pt x="2214735" y="316247"/>
                  </a:lnTo>
                  <a:lnTo>
                    <a:pt x="2236000" y="318388"/>
                  </a:lnTo>
                  <a:lnTo>
                    <a:pt x="2260294" y="316101"/>
                  </a:lnTo>
                  <a:lnTo>
                    <a:pt x="2281767" y="309229"/>
                  </a:lnTo>
                  <a:lnTo>
                    <a:pt x="2300454" y="297761"/>
                  </a:lnTo>
                  <a:lnTo>
                    <a:pt x="2316391" y="281686"/>
                  </a:lnTo>
                  <a:lnTo>
                    <a:pt x="2346363" y="333755"/>
                  </a:lnTo>
                  <a:lnTo>
                    <a:pt x="2324360" y="352091"/>
                  </a:lnTo>
                  <a:lnTo>
                    <a:pt x="2297785" y="365188"/>
                  </a:lnTo>
                  <a:lnTo>
                    <a:pt x="2266638" y="373046"/>
                  </a:lnTo>
                  <a:lnTo>
                    <a:pt x="2230920" y="375665"/>
                  </a:lnTo>
                  <a:lnTo>
                    <a:pt x="2194961" y="372526"/>
                  </a:lnTo>
                  <a:lnTo>
                    <a:pt x="2135854" y="347483"/>
                  </a:lnTo>
                  <a:lnTo>
                    <a:pt x="2094254" y="298293"/>
                  </a:lnTo>
                  <a:lnTo>
                    <a:pt x="2073160" y="229955"/>
                  </a:lnTo>
                  <a:lnTo>
                    <a:pt x="2070519" y="188975"/>
                  </a:lnTo>
                  <a:lnTo>
                    <a:pt x="2073446" y="150403"/>
                  </a:lnTo>
                  <a:lnTo>
                    <a:pt x="2096825" y="83069"/>
                  </a:lnTo>
                  <a:lnTo>
                    <a:pt x="2142232" y="30686"/>
                  </a:lnTo>
                  <a:lnTo>
                    <a:pt x="2201997" y="3635"/>
                  </a:lnTo>
                  <a:lnTo>
                    <a:pt x="2236762" y="253"/>
                  </a:lnTo>
                  <a:close/>
                </a:path>
                <a:path w="4752340" h="375919">
                  <a:moveTo>
                    <a:pt x="1716062" y="0"/>
                  </a:moveTo>
                  <a:lnTo>
                    <a:pt x="1785181" y="12112"/>
                  </a:lnTo>
                  <a:lnTo>
                    <a:pt x="1835823" y="48513"/>
                  </a:lnTo>
                  <a:lnTo>
                    <a:pt x="1866858" y="106886"/>
                  </a:lnTo>
                  <a:lnTo>
                    <a:pt x="1877225" y="184784"/>
                  </a:lnTo>
                  <a:lnTo>
                    <a:pt x="1874512" y="226413"/>
                  </a:lnTo>
                  <a:lnTo>
                    <a:pt x="1852847" y="296048"/>
                  </a:lnTo>
                  <a:lnTo>
                    <a:pt x="1810032" y="346626"/>
                  </a:lnTo>
                  <a:lnTo>
                    <a:pt x="1748639" y="372431"/>
                  </a:lnTo>
                  <a:lnTo>
                    <a:pt x="1711109" y="375665"/>
                  </a:lnTo>
                  <a:lnTo>
                    <a:pt x="1676727" y="372475"/>
                  </a:lnTo>
                  <a:lnTo>
                    <a:pt x="1620633" y="346948"/>
                  </a:lnTo>
                  <a:lnTo>
                    <a:pt x="1581946" y="296727"/>
                  </a:lnTo>
                  <a:lnTo>
                    <a:pt x="1562427" y="226814"/>
                  </a:lnTo>
                  <a:lnTo>
                    <a:pt x="1559979" y="184784"/>
                  </a:lnTo>
                  <a:lnTo>
                    <a:pt x="1562644" y="147516"/>
                  </a:lnTo>
                  <a:lnTo>
                    <a:pt x="1583928" y="81932"/>
                  </a:lnTo>
                  <a:lnTo>
                    <a:pt x="1625550" y="30110"/>
                  </a:lnTo>
                  <a:lnTo>
                    <a:pt x="1682319" y="3337"/>
                  </a:lnTo>
                  <a:lnTo>
                    <a:pt x="1716062" y="0"/>
                  </a:lnTo>
                  <a:close/>
                </a:path>
                <a:path w="4752340" h="375919">
                  <a:moveTo>
                    <a:pt x="486232" y="0"/>
                  </a:moveTo>
                  <a:lnTo>
                    <a:pt x="555337" y="12112"/>
                  </a:lnTo>
                  <a:lnTo>
                    <a:pt x="605955" y="48513"/>
                  </a:lnTo>
                  <a:lnTo>
                    <a:pt x="636990" y="106886"/>
                  </a:lnTo>
                  <a:lnTo>
                    <a:pt x="647357" y="184784"/>
                  </a:lnTo>
                  <a:lnTo>
                    <a:pt x="644644" y="226413"/>
                  </a:lnTo>
                  <a:lnTo>
                    <a:pt x="622979" y="296048"/>
                  </a:lnTo>
                  <a:lnTo>
                    <a:pt x="580168" y="346626"/>
                  </a:lnTo>
                  <a:lnTo>
                    <a:pt x="518784" y="372431"/>
                  </a:lnTo>
                  <a:lnTo>
                    <a:pt x="481279" y="375665"/>
                  </a:lnTo>
                  <a:lnTo>
                    <a:pt x="446860" y="372475"/>
                  </a:lnTo>
                  <a:lnTo>
                    <a:pt x="390796" y="346948"/>
                  </a:lnTo>
                  <a:lnTo>
                    <a:pt x="352074" y="296727"/>
                  </a:lnTo>
                  <a:lnTo>
                    <a:pt x="332562" y="226814"/>
                  </a:lnTo>
                  <a:lnTo>
                    <a:pt x="330123" y="184784"/>
                  </a:lnTo>
                  <a:lnTo>
                    <a:pt x="332779" y="147516"/>
                  </a:lnTo>
                  <a:lnTo>
                    <a:pt x="354025" y="81932"/>
                  </a:lnTo>
                  <a:lnTo>
                    <a:pt x="395656" y="30110"/>
                  </a:lnTo>
                  <a:lnTo>
                    <a:pt x="452463" y="3337"/>
                  </a:lnTo>
                  <a:lnTo>
                    <a:pt x="486232" y="0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180835" y="372622"/>
            <a:ext cx="1141530" cy="660777"/>
            <a:chOff x="5656834" y="660019"/>
            <a:chExt cx="747395" cy="373380"/>
          </a:xfrm>
        </p:grpSpPr>
        <p:sp>
          <p:nvSpPr>
            <p:cNvPr id="6" name="object 6"/>
            <p:cNvSpPr/>
            <p:nvPr/>
          </p:nvSpPr>
          <p:spPr>
            <a:xfrm>
              <a:off x="5657723" y="660908"/>
              <a:ext cx="745363" cy="3712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21223" y="851535"/>
              <a:ext cx="115569" cy="1242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21223" y="713740"/>
              <a:ext cx="95885" cy="910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57723" y="660908"/>
              <a:ext cx="745490" cy="371475"/>
            </a:xfrm>
            <a:custGeom>
              <a:avLst/>
              <a:gdLst/>
              <a:ahLst/>
              <a:cxnLst/>
              <a:rect l="l" t="t" r="r" b="b"/>
              <a:pathLst>
                <a:path w="745489" h="371475">
                  <a:moveTo>
                    <a:pt x="680847" y="3175"/>
                  </a:moveTo>
                  <a:lnTo>
                    <a:pt x="745363" y="3175"/>
                  </a:lnTo>
                  <a:lnTo>
                    <a:pt x="745363" y="366267"/>
                  </a:lnTo>
                  <a:lnTo>
                    <a:pt x="680847" y="366267"/>
                  </a:lnTo>
                  <a:lnTo>
                    <a:pt x="680847" y="3175"/>
                  </a:lnTo>
                  <a:close/>
                </a:path>
                <a:path w="745489" h="371475">
                  <a:moveTo>
                    <a:pt x="342646" y="3175"/>
                  </a:moveTo>
                  <a:lnTo>
                    <a:pt x="376809" y="3175"/>
                  </a:lnTo>
                  <a:lnTo>
                    <a:pt x="455294" y="247776"/>
                  </a:lnTo>
                  <a:lnTo>
                    <a:pt x="532129" y="3175"/>
                  </a:lnTo>
                  <a:lnTo>
                    <a:pt x="566165" y="3175"/>
                  </a:lnTo>
                  <a:lnTo>
                    <a:pt x="640206" y="366521"/>
                  </a:lnTo>
                  <a:lnTo>
                    <a:pt x="577723" y="366521"/>
                  </a:lnTo>
                  <a:lnTo>
                    <a:pt x="540130" y="170687"/>
                  </a:lnTo>
                  <a:lnTo>
                    <a:pt x="466978" y="371220"/>
                  </a:lnTo>
                  <a:lnTo>
                    <a:pt x="443991" y="371220"/>
                  </a:lnTo>
                  <a:lnTo>
                    <a:pt x="370839" y="170687"/>
                  </a:lnTo>
                  <a:lnTo>
                    <a:pt x="331724" y="366521"/>
                  </a:lnTo>
                  <a:lnTo>
                    <a:pt x="269493" y="366521"/>
                  </a:lnTo>
                  <a:lnTo>
                    <a:pt x="342646" y="3175"/>
                  </a:lnTo>
                  <a:close/>
                </a:path>
                <a:path w="745489" h="371475">
                  <a:moveTo>
                    <a:pt x="102742" y="0"/>
                  </a:moveTo>
                  <a:lnTo>
                    <a:pt x="153130" y="6016"/>
                  </a:lnTo>
                  <a:lnTo>
                    <a:pt x="191135" y="24129"/>
                  </a:lnTo>
                  <a:lnTo>
                    <a:pt x="221013" y="72046"/>
                  </a:lnTo>
                  <a:lnTo>
                    <a:pt x="223012" y="93217"/>
                  </a:lnTo>
                  <a:lnTo>
                    <a:pt x="220156" y="113623"/>
                  </a:lnTo>
                  <a:lnTo>
                    <a:pt x="211597" y="131778"/>
                  </a:lnTo>
                  <a:lnTo>
                    <a:pt x="197348" y="147671"/>
                  </a:lnTo>
                  <a:lnTo>
                    <a:pt x="177418" y="161289"/>
                  </a:lnTo>
                  <a:lnTo>
                    <a:pt x="206996" y="176220"/>
                  </a:lnTo>
                  <a:lnTo>
                    <a:pt x="228107" y="197389"/>
                  </a:lnTo>
                  <a:lnTo>
                    <a:pt x="240766" y="224797"/>
                  </a:lnTo>
                  <a:lnTo>
                    <a:pt x="244982" y="258444"/>
                  </a:lnTo>
                  <a:lnTo>
                    <a:pt x="242649" y="281945"/>
                  </a:lnTo>
                  <a:lnTo>
                    <a:pt x="223980" y="321327"/>
                  </a:lnTo>
                  <a:lnTo>
                    <a:pt x="187543" y="349873"/>
                  </a:lnTo>
                  <a:lnTo>
                    <a:pt x="139243" y="364438"/>
                  </a:lnTo>
                  <a:lnTo>
                    <a:pt x="110998" y="366267"/>
                  </a:lnTo>
                  <a:lnTo>
                    <a:pt x="0" y="366267"/>
                  </a:lnTo>
                  <a:lnTo>
                    <a:pt x="0" y="3428"/>
                  </a:lnTo>
                  <a:lnTo>
                    <a:pt x="33930" y="1928"/>
                  </a:lnTo>
                  <a:lnTo>
                    <a:pt x="62372" y="857"/>
                  </a:lnTo>
                  <a:lnTo>
                    <a:pt x="85314" y="214"/>
                  </a:lnTo>
                  <a:lnTo>
                    <a:pt x="102742" y="0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593076" y="702529"/>
            <a:ext cx="404873" cy="132358"/>
            <a:chOff x="6468109" y="850070"/>
            <a:chExt cx="133350" cy="60325"/>
          </a:xfrm>
        </p:grpSpPr>
        <p:sp>
          <p:nvSpPr>
            <p:cNvPr id="11" name="object 11"/>
            <p:cNvSpPr/>
            <p:nvPr/>
          </p:nvSpPr>
          <p:spPr>
            <a:xfrm>
              <a:off x="6468998" y="850959"/>
              <a:ext cx="131089" cy="582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68998" y="850959"/>
              <a:ext cx="131445" cy="58419"/>
            </a:xfrm>
            <a:custGeom>
              <a:avLst/>
              <a:gdLst/>
              <a:ahLst/>
              <a:cxnLst/>
              <a:rect l="l" t="t" r="r" b="b"/>
              <a:pathLst>
                <a:path w="131445" h="58419">
                  <a:moveTo>
                    <a:pt x="0" y="58233"/>
                  </a:moveTo>
                  <a:lnTo>
                    <a:pt x="131089" y="58233"/>
                  </a:lnTo>
                  <a:lnTo>
                    <a:pt x="131089" y="0"/>
                  </a:lnTo>
                  <a:lnTo>
                    <a:pt x="0" y="0"/>
                  </a:lnTo>
                  <a:lnTo>
                    <a:pt x="0" y="58233"/>
                  </a:lnTo>
                  <a:close/>
                </a:path>
              </a:pathLst>
            </a:custGeom>
            <a:ln w="3175">
              <a:solidFill>
                <a:srgbClr val="5813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98892" y="1927372"/>
            <a:ext cx="1939289" cy="42227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350" dirty="0">
                <a:solidFill>
                  <a:srgbClr val="B03E9A"/>
                </a:solidFill>
                <a:latin typeface="Arial"/>
                <a:cs typeface="Arial"/>
              </a:rPr>
              <a:t> </a:t>
            </a:r>
            <a:r>
              <a:rPr sz="2600" spc="125" dirty="0">
                <a:solidFill>
                  <a:srgbClr val="000000"/>
                </a:solidFill>
                <a:latin typeface="Georgia"/>
                <a:cs typeface="Georgia"/>
              </a:rPr>
              <a:t>Formula</a:t>
            </a:r>
            <a:r>
              <a:rPr sz="2600" spc="-29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2600" spc="-860" dirty="0">
                <a:solidFill>
                  <a:srgbClr val="000000"/>
                </a:solidFill>
                <a:latin typeface="Georgia"/>
                <a:cs typeface="Georgia"/>
              </a:rPr>
              <a:t>–</a:t>
            </a:r>
            <a:endParaRPr sz="2600" dirty="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1462" y="3306951"/>
            <a:ext cx="7079957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52120" indent="-274320" algn="just">
              <a:spcBef>
                <a:spcPts val="100"/>
              </a:spcBef>
            </a:pPr>
            <a:r>
              <a:rPr sz="2400" b="1" spc="95" dirty="0" smtClean="0">
                <a:solidFill>
                  <a:srgbClr val="00B050"/>
                </a:solidFill>
                <a:latin typeface="Georgia"/>
                <a:cs typeface="Georgia"/>
              </a:rPr>
              <a:t>E</a:t>
            </a:r>
            <a:r>
              <a:rPr lang="en-US" sz="2400" b="1" spc="95" dirty="0" smtClean="0">
                <a:solidFill>
                  <a:srgbClr val="00B050"/>
                </a:solidFill>
                <a:latin typeface="Georgia"/>
                <a:cs typeface="Georgia"/>
              </a:rPr>
              <a:t>xample</a:t>
            </a:r>
            <a:r>
              <a:rPr sz="2400" b="1" spc="95" dirty="0" smtClean="0">
                <a:solidFill>
                  <a:srgbClr val="00B050"/>
                </a:solidFill>
                <a:latin typeface="Georgia"/>
                <a:cs typeface="Georgia"/>
              </a:rPr>
              <a:t>- </a:t>
            </a:r>
            <a:r>
              <a:rPr sz="2400" b="1" spc="70" dirty="0">
                <a:latin typeface="Georgia"/>
                <a:cs typeface="Georgia"/>
              </a:rPr>
              <a:t>For </a:t>
            </a:r>
            <a:r>
              <a:rPr sz="2400" b="1" spc="170" dirty="0">
                <a:latin typeface="Georgia"/>
                <a:cs typeface="Georgia"/>
              </a:rPr>
              <a:t>an </a:t>
            </a:r>
            <a:r>
              <a:rPr sz="2400" b="1" spc="125" dirty="0">
                <a:latin typeface="Georgia"/>
                <a:cs typeface="Georgia"/>
              </a:rPr>
              <a:t>adult </a:t>
            </a:r>
            <a:r>
              <a:rPr sz="2400" b="1" spc="95" dirty="0">
                <a:latin typeface="Georgia"/>
                <a:cs typeface="Georgia"/>
              </a:rPr>
              <a:t>with </a:t>
            </a:r>
            <a:r>
              <a:rPr sz="2400" b="1" spc="100" dirty="0">
                <a:latin typeface="Georgia"/>
                <a:cs typeface="Georgia"/>
              </a:rPr>
              <a:t>height </a:t>
            </a:r>
            <a:r>
              <a:rPr sz="2400" b="1" spc="15" dirty="0">
                <a:latin typeface="Georgia"/>
                <a:cs typeface="Georgia"/>
              </a:rPr>
              <a:t>of </a:t>
            </a:r>
            <a:r>
              <a:rPr sz="2400" b="1" spc="170" dirty="0">
                <a:latin typeface="Georgia"/>
                <a:cs typeface="Georgia"/>
              </a:rPr>
              <a:t>180 </a:t>
            </a:r>
            <a:r>
              <a:rPr sz="2400" b="1" spc="145" dirty="0">
                <a:latin typeface="Georgia"/>
                <a:cs typeface="Georgia"/>
              </a:rPr>
              <a:t>cm and  </a:t>
            </a:r>
            <a:r>
              <a:rPr sz="2400" b="1" spc="90" dirty="0">
                <a:latin typeface="Georgia"/>
                <a:cs typeface="Georgia"/>
              </a:rPr>
              <a:t>weight </a:t>
            </a:r>
            <a:r>
              <a:rPr sz="2400" b="1" spc="15" dirty="0">
                <a:latin typeface="Georgia"/>
                <a:cs typeface="Georgia"/>
              </a:rPr>
              <a:t>of </a:t>
            </a:r>
            <a:r>
              <a:rPr sz="2400" b="1" spc="250" dirty="0">
                <a:latin typeface="Georgia"/>
                <a:cs typeface="Georgia"/>
              </a:rPr>
              <a:t>75</a:t>
            </a:r>
            <a:r>
              <a:rPr sz="2400" b="1" spc="434" dirty="0">
                <a:latin typeface="Georgia"/>
                <a:cs typeface="Georgia"/>
              </a:rPr>
              <a:t> </a:t>
            </a:r>
            <a:r>
              <a:rPr sz="2400" b="1" spc="125" dirty="0">
                <a:latin typeface="Georgia"/>
                <a:cs typeface="Georgia"/>
              </a:rPr>
              <a:t>kg.</a:t>
            </a:r>
            <a:endParaRPr sz="2400" b="1" dirty="0">
              <a:latin typeface="Georgia"/>
              <a:cs typeface="Georgia"/>
            </a:endParaRPr>
          </a:p>
          <a:p>
            <a:pPr marL="286385" marR="5080" indent="112395" algn="just">
              <a:spcBef>
                <a:spcPts val="600"/>
              </a:spcBef>
            </a:pPr>
            <a:r>
              <a:rPr sz="2400" spc="90" dirty="0">
                <a:latin typeface="Georgia"/>
                <a:cs typeface="Georgia"/>
              </a:rPr>
              <a:t>First </a:t>
            </a:r>
            <a:r>
              <a:rPr sz="2400" spc="120" dirty="0">
                <a:latin typeface="Georgia"/>
                <a:cs typeface="Georgia"/>
              </a:rPr>
              <a:t>step </a:t>
            </a:r>
            <a:r>
              <a:rPr sz="2400" spc="110" dirty="0">
                <a:latin typeface="Georgia"/>
                <a:cs typeface="Georgia"/>
              </a:rPr>
              <a:t>is </a:t>
            </a:r>
            <a:r>
              <a:rPr sz="2400" spc="65" dirty="0">
                <a:latin typeface="Georgia"/>
                <a:cs typeface="Georgia"/>
              </a:rPr>
              <a:t>to </a:t>
            </a:r>
            <a:r>
              <a:rPr sz="2400" spc="90" dirty="0">
                <a:latin typeface="Georgia"/>
                <a:cs typeface="Georgia"/>
              </a:rPr>
              <a:t>convert </a:t>
            </a:r>
            <a:r>
              <a:rPr sz="2400" spc="120" dirty="0">
                <a:latin typeface="Georgia"/>
                <a:cs typeface="Georgia"/>
              </a:rPr>
              <a:t>the </a:t>
            </a:r>
            <a:r>
              <a:rPr sz="2400" spc="105" dirty="0">
                <a:latin typeface="Georgia"/>
                <a:cs typeface="Georgia"/>
              </a:rPr>
              <a:t>height </a:t>
            </a:r>
            <a:r>
              <a:rPr sz="2400" spc="75" dirty="0">
                <a:latin typeface="Georgia"/>
                <a:cs typeface="Georgia"/>
              </a:rPr>
              <a:t>into  </a:t>
            </a:r>
            <a:r>
              <a:rPr sz="2400" spc="114" dirty="0">
                <a:latin typeface="Georgia"/>
                <a:cs typeface="Georgia"/>
              </a:rPr>
              <a:t>meters. </a:t>
            </a:r>
            <a:r>
              <a:rPr sz="2400" spc="110" dirty="0">
                <a:latin typeface="Georgia"/>
                <a:cs typeface="Georgia"/>
              </a:rPr>
              <a:t>As </a:t>
            </a:r>
            <a:r>
              <a:rPr sz="2400" spc="100" dirty="0">
                <a:latin typeface="Georgia"/>
                <a:cs typeface="Georgia"/>
              </a:rPr>
              <a:t>there </a:t>
            </a:r>
            <a:r>
              <a:rPr sz="2400" spc="110" dirty="0">
                <a:latin typeface="Georgia"/>
                <a:cs typeface="Georgia"/>
              </a:rPr>
              <a:t>are </a:t>
            </a:r>
            <a:r>
              <a:rPr sz="2400" spc="150" dirty="0">
                <a:latin typeface="Georgia"/>
                <a:cs typeface="Georgia"/>
              </a:rPr>
              <a:t>100cm </a:t>
            </a:r>
            <a:r>
              <a:rPr sz="2400" spc="90" dirty="0">
                <a:latin typeface="Georgia"/>
                <a:cs typeface="Georgia"/>
              </a:rPr>
              <a:t>in </a:t>
            </a:r>
            <a:r>
              <a:rPr sz="2400" spc="180" dirty="0">
                <a:latin typeface="Georgia"/>
                <a:cs typeface="Georgia"/>
              </a:rPr>
              <a:t>a </a:t>
            </a:r>
            <a:r>
              <a:rPr sz="2400" spc="95" dirty="0">
                <a:latin typeface="Georgia"/>
                <a:cs typeface="Georgia"/>
              </a:rPr>
              <a:t>meter, </a:t>
            </a:r>
            <a:r>
              <a:rPr sz="2400" spc="90" dirty="0">
                <a:latin typeface="Georgia"/>
                <a:cs typeface="Georgia"/>
              </a:rPr>
              <a:t>we  </a:t>
            </a:r>
            <a:r>
              <a:rPr sz="2400" spc="60" dirty="0">
                <a:latin typeface="Georgia"/>
                <a:cs typeface="Georgia"/>
              </a:rPr>
              <a:t>divide </a:t>
            </a:r>
            <a:r>
              <a:rPr sz="2400" spc="120" dirty="0">
                <a:latin typeface="Georgia"/>
                <a:cs typeface="Georgia"/>
              </a:rPr>
              <a:t>our </a:t>
            </a:r>
            <a:r>
              <a:rPr sz="2400" spc="80" dirty="0">
                <a:latin typeface="Georgia"/>
                <a:cs typeface="Georgia"/>
              </a:rPr>
              <a:t>figure </a:t>
            </a:r>
            <a:r>
              <a:rPr sz="2400" spc="125" dirty="0">
                <a:latin typeface="Georgia"/>
                <a:cs typeface="Georgia"/>
              </a:rPr>
              <a:t>by </a:t>
            </a:r>
            <a:r>
              <a:rPr sz="2400" spc="145" dirty="0">
                <a:latin typeface="Georgia"/>
                <a:cs typeface="Georgia"/>
              </a:rPr>
              <a:t>100. </a:t>
            </a:r>
            <a:r>
              <a:rPr sz="2400" spc="95" dirty="0">
                <a:latin typeface="Georgia"/>
                <a:cs typeface="Georgia"/>
              </a:rPr>
              <a:t>This </a:t>
            </a:r>
            <a:r>
              <a:rPr sz="2400" spc="85" dirty="0">
                <a:latin typeface="Georgia"/>
                <a:cs typeface="Georgia"/>
              </a:rPr>
              <a:t>gives </a:t>
            </a:r>
            <a:r>
              <a:rPr sz="2400" spc="225" dirty="0">
                <a:latin typeface="Georgia"/>
                <a:cs typeface="Georgia"/>
              </a:rPr>
              <a:t>us</a:t>
            </a:r>
            <a:r>
              <a:rPr sz="2400" spc="775" dirty="0">
                <a:latin typeface="Georgia"/>
                <a:cs typeface="Georgia"/>
              </a:rPr>
              <a:t> </a:t>
            </a:r>
            <a:r>
              <a:rPr sz="2400" spc="170" dirty="0">
                <a:latin typeface="Georgia"/>
                <a:cs typeface="Georgia"/>
              </a:rPr>
              <a:t>1.8m.</a:t>
            </a:r>
            <a:endParaRPr sz="2400" dirty="0">
              <a:latin typeface="Georgia"/>
              <a:cs typeface="Georgia"/>
            </a:endParaRPr>
          </a:p>
          <a:p>
            <a:pPr marL="2434590" algn="just">
              <a:spcBef>
                <a:spcPts val="600"/>
              </a:spcBef>
            </a:pPr>
            <a:r>
              <a:rPr sz="2400" spc="20" dirty="0">
                <a:latin typeface="Georgia"/>
                <a:cs typeface="Georgia"/>
              </a:rPr>
              <a:t>BMI </a:t>
            </a:r>
            <a:r>
              <a:rPr sz="2400" spc="-105" dirty="0">
                <a:latin typeface="Georgia"/>
                <a:cs typeface="Georgia"/>
              </a:rPr>
              <a:t>= </a:t>
            </a:r>
            <a:r>
              <a:rPr sz="2400" spc="250" dirty="0">
                <a:latin typeface="Georgia"/>
                <a:cs typeface="Georgia"/>
              </a:rPr>
              <a:t>75 </a:t>
            </a:r>
            <a:r>
              <a:rPr sz="2400" spc="-225" dirty="0">
                <a:latin typeface="Georgia"/>
                <a:cs typeface="Georgia"/>
              </a:rPr>
              <a:t>÷ </a:t>
            </a:r>
            <a:r>
              <a:rPr sz="2400" spc="110" dirty="0">
                <a:latin typeface="Georgia"/>
                <a:cs typeface="Georgia"/>
              </a:rPr>
              <a:t>(1.8 </a:t>
            </a:r>
            <a:r>
              <a:rPr sz="2400" spc="130" dirty="0">
                <a:latin typeface="Georgia"/>
                <a:cs typeface="Georgia"/>
              </a:rPr>
              <a:t>x</a:t>
            </a:r>
            <a:r>
              <a:rPr sz="2400" spc="160" dirty="0">
                <a:latin typeface="Georgia"/>
                <a:cs typeface="Georgia"/>
              </a:rPr>
              <a:t> </a:t>
            </a:r>
            <a:r>
              <a:rPr sz="2400" spc="105" dirty="0">
                <a:latin typeface="Georgia"/>
                <a:cs typeface="Georgia"/>
              </a:rPr>
              <a:t>1.8)</a:t>
            </a:r>
            <a:endParaRPr sz="2400" dirty="0">
              <a:latin typeface="Georgia"/>
              <a:cs typeface="Georgia"/>
            </a:endParaRPr>
          </a:p>
          <a:p>
            <a:pPr marL="2434590" algn="just">
              <a:spcBef>
                <a:spcPts val="585"/>
              </a:spcBef>
            </a:pPr>
            <a:r>
              <a:rPr sz="2400" spc="20" dirty="0">
                <a:latin typeface="Georgia"/>
                <a:cs typeface="Georgia"/>
              </a:rPr>
              <a:t>BMI </a:t>
            </a:r>
            <a:r>
              <a:rPr sz="2400" spc="-105" dirty="0">
                <a:latin typeface="Georgia"/>
                <a:cs typeface="Georgia"/>
              </a:rPr>
              <a:t>= </a:t>
            </a:r>
            <a:r>
              <a:rPr sz="2400" spc="245" dirty="0">
                <a:latin typeface="Georgia"/>
                <a:cs typeface="Georgia"/>
              </a:rPr>
              <a:t>75 </a:t>
            </a:r>
            <a:r>
              <a:rPr sz="2800" spc="-270" dirty="0">
                <a:latin typeface="Georgia"/>
                <a:cs typeface="Georgia"/>
              </a:rPr>
              <a:t>÷</a:t>
            </a:r>
            <a:r>
              <a:rPr sz="2800" spc="110" dirty="0">
                <a:latin typeface="Georgia"/>
                <a:cs typeface="Georgia"/>
              </a:rPr>
              <a:t> </a:t>
            </a:r>
            <a:r>
              <a:rPr sz="2800" spc="155" dirty="0">
                <a:latin typeface="Georgia"/>
                <a:cs typeface="Georgia"/>
              </a:rPr>
              <a:t>3.24</a:t>
            </a:r>
            <a:endParaRPr sz="2800" dirty="0">
              <a:latin typeface="Georgia"/>
              <a:cs typeface="Georgia"/>
            </a:endParaRPr>
          </a:p>
          <a:p>
            <a:pPr marL="2434590" algn="just">
              <a:spcBef>
                <a:spcPts val="620"/>
              </a:spcBef>
            </a:pPr>
            <a:r>
              <a:rPr sz="2400" spc="20" dirty="0">
                <a:latin typeface="Georgia"/>
                <a:cs typeface="Georgia"/>
              </a:rPr>
              <a:t>BMI </a:t>
            </a:r>
            <a:r>
              <a:rPr sz="2400" spc="-105" dirty="0">
                <a:latin typeface="Georgia"/>
                <a:cs typeface="Georgia"/>
              </a:rPr>
              <a:t>=</a:t>
            </a:r>
            <a:r>
              <a:rPr sz="2400" spc="330" dirty="0">
                <a:latin typeface="Georgia"/>
                <a:cs typeface="Georgia"/>
              </a:rPr>
              <a:t> </a:t>
            </a:r>
            <a:r>
              <a:rPr sz="2400" spc="215" dirty="0">
                <a:latin typeface="Georgia"/>
                <a:cs typeface="Georgia"/>
              </a:rPr>
              <a:t>23.15</a:t>
            </a:r>
            <a:endParaRPr sz="2400" dirty="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11700" y="1418926"/>
            <a:ext cx="3661066" cy="1887577"/>
          </a:xfrm>
          <a:prstGeom prst="rect">
            <a:avLst/>
          </a:prstGeom>
          <a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8019" y="4141433"/>
            <a:ext cx="2198890" cy="23243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/>
          <a:srcRect l="38854"/>
          <a:stretch/>
        </p:blipFill>
        <p:spPr>
          <a:xfrm>
            <a:off x="10331355" y="223908"/>
            <a:ext cx="1524924" cy="624191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68019" y="6394358"/>
            <a:ext cx="2076736" cy="3921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WEIGHING SCALE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331355" y="6394358"/>
            <a:ext cx="1843372" cy="39218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gency FB" panose="020B0503020202020204" pitchFamily="34" charset="0"/>
              </a:rPr>
              <a:t>HEIGHT SCALE</a:t>
            </a:r>
            <a:endParaRPr lang="en-IN" sz="2400" b="1"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284442"/>
              </p:ext>
            </p:extLst>
          </p:nvPr>
        </p:nvGraphicFramePr>
        <p:xfrm>
          <a:off x="1807766" y="1482463"/>
          <a:ext cx="8768952" cy="4753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4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9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r>
                        <a:rPr sz="32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2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Status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3C6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32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Body Mass Index</a:t>
                      </a:r>
                      <a:r>
                        <a:rPr sz="3200" b="1" spc="2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200" b="1" spc="-5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kg/m</a:t>
                      </a:r>
                      <a:r>
                        <a:rPr sz="3200" b="1" spc="-7" baseline="25462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sz="3200" baseline="25462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3C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9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7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Under</a:t>
                      </a:r>
                      <a:r>
                        <a:rPr sz="3200" spc="11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2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10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&lt;18.5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1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5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r>
                        <a:rPr sz="3200" spc="13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200" spc="8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114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18.5-24.9</a:t>
                      </a:r>
                      <a:endParaRPr sz="3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9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6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</a:t>
                      </a:r>
                      <a:r>
                        <a:rPr sz="3200" spc="1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32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8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25.0-29.9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90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lang="en-US" sz="3200" spc="34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Grade 1 obesity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3200" spc="7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30.0-34.9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4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9066"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34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Grade 2 obesity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tc>
                  <a:txBody>
                    <a:bodyPr/>
                    <a:lstStyle/>
                    <a:p>
                      <a:pPr marL="74866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3200" spc="9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35.0-39.9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E8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9052"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8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0" i="0" u="none" strike="noStrike" kern="1200" cap="none" spc="34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Grade 3 obesity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tc>
                  <a:txBody>
                    <a:bodyPr/>
                    <a:lstStyle/>
                    <a:p>
                      <a:pPr marL="82169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200" spc="-2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≥40</a:t>
                      </a:r>
                      <a:endParaRPr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C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71EDBCBA-4FFF-47D8-88AA-E814F6A910B6}"/>
              </a:ext>
            </a:extLst>
          </p:cNvPr>
          <p:cNvSpPr txBox="1">
            <a:spLocks/>
          </p:cNvSpPr>
          <p:nvPr/>
        </p:nvSpPr>
        <p:spPr>
          <a:xfrm>
            <a:off x="2679807" y="3526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BMI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Cutoff Levels (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2010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478</Words>
  <Application>Microsoft Office PowerPoint</Application>
  <PresentationFormat>Widescreen</PresentationFormat>
  <Paragraphs>110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Agency FB</vt:lpstr>
      <vt:lpstr>Algerian</vt:lpstr>
      <vt:lpstr>Arial</vt:lpstr>
      <vt:lpstr>Calibri</vt:lpstr>
      <vt:lpstr>Calibri Light</vt:lpstr>
      <vt:lpstr>Carlito</vt:lpstr>
      <vt:lpstr>Century Gothic</vt:lpstr>
      <vt:lpstr>Georgia</vt:lpstr>
      <vt:lpstr>Tahoma</vt:lpstr>
      <vt:lpstr>TheSans</vt:lpstr>
      <vt:lpstr>Times New Roman</vt:lpstr>
      <vt:lpstr>Wingdings</vt:lpstr>
      <vt:lpstr>Wingdings 3</vt:lpstr>
      <vt:lpstr>Ion Boardroom</vt:lpstr>
      <vt:lpstr>1_Ion Boardroom</vt:lpstr>
      <vt:lpstr>Office Theme</vt:lpstr>
      <vt:lpstr>BODY MASS INDEX (BMI)</vt:lpstr>
      <vt:lpstr>INTRODUCTION</vt:lpstr>
      <vt:lpstr>PowerPoint Presentation</vt:lpstr>
      <vt:lpstr>Direct Methods of Nutritional Assessment </vt:lpstr>
      <vt:lpstr>Indirect Methods of Nutritional Assessment</vt:lpstr>
      <vt:lpstr>PowerPoint Presentation</vt:lpstr>
      <vt:lpstr>PowerPoint Presentation</vt:lpstr>
      <vt:lpstr> Formula –</vt:lpstr>
      <vt:lpstr>PowerPoint Presentation</vt:lpstr>
      <vt:lpstr>PowerPoint Presentation</vt:lpstr>
      <vt:lpstr>PowerPoint Presentation</vt:lpstr>
      <vt:lpstr>BMI CLASSIFICATION (WHO,2010)</vt:lpstr>
      <vt:lpstr>PowerPoint Presentation</vt:lpstr>
      <vt:lpstr>The higher  the BMI, the greater  is the  risk of certain diseases, including</vt:lpstr>
      <vt:lpstr>PowerPoint Presentation</vt:lpstr>
      <vt:lpstr>PowerPoint Presentation</vt:lpstr>
      <vt:lpstr>PowerPoint Presentation</vt:lpstr>
      <vt:lpstr>Fat Analyzer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 MASS INDEX (BMI) &amp; BROCA’S INDEX</dc:title>
  <dc:creator>deepikaanand.svu@gmail.com</dc:creator>
  <cp:lastModifiedBy>Dr. Deepika Anand</cp:lastModifiedBy>
  <cp:revision>18</cp:revision>
  <dcterms:created xsi:type="dcterms:W3CDTF">2021-09-07T08:42:53Z</dcterms:created>
  <dcterms:modified xsi:type="dcterms:W3CDTF">2022-08-23T02:22:19Z</dcterms:modified>
</cp:coreProperties>
</file>